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85" r:id="rId7"/>
    <p:sldId id="259" r:id="rId8"/>
    <p:sldId id="262" r:id="rId9"/>
    <p:sldId id="260" r:id="rId10"/>
    <p:sldId id="286" r:id="rId11"/>
    <p:sldId id="263" r:id="rId12"/>
    <p:sldId id="287" r:id="rId13"/>
    <p:sldId id="282" r:id="rId14"/>
    <p:sldId id="290" r:id="rId15"/>
    <p:sldId id="292" r:id="rId16"/>
    <p:sldId id="266" r:id="rId17"/>
    <p:sldId id="293" r:id="rId18"/>
    <p:sldId id="297" r:id="rId19"/>
    <p:sldId id="298" r:id="rId20"/>
    <p:sldId id="283" r:id="rId21"/>
    <p:sldId id="301" r:id="rId22"/>
    <p:sldId id="302" r:id="rId23"/>
    <p:sldId id="306" r:id="rId24"/>
    <p:sldId id="307" r:id="rId25"/>
    <p:sldId id="312" r:id="rId26"/>
    <p:sldId id="284" r:id="rId27"/>
    <p:sldId id="281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7B68A1"/>
    <a:srgbClr val="D0C9DD"/>
    <a:srgbClr val="FAD6D3"/>
    <a:srgbClr val="9E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85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54842-AD64-4EC8-8880-9AE6BD7C9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6DBB6-790B-49EF-9DC3-4FA428CE1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37457" y="391885"/>
            <a:ext cx="11517086" cy="607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37457" y="391885"/>
            <a:ext cx="11517086" cy="607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37457" y="391885"/>
            <a:ext cx="11517086" cy="607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37457" y="391885"/>
            <a:ext cx="11517086" cy="607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37457" y="391885"/>
            <a:ext cx="11517086" cy="607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37457" y="391885"/>
            <a:ext cx="11517086" cy="607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37457" y="391885"/>
            <a:ext cx="11517086" cy="607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37457" y="391885"/>
            <a:ext cx="11517086" cy="607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C449-15F4-4495-809D-465A198745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0D91D-ED80-490F-8129-07349F8661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4.GIF"/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../media/image5.svg"/><Relationship Id="rId7" Type="http://schemas.openxmlformats.org/officeDocument/2006/relationships/image" Target="../media/image25.png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0" Type="http://schemas.openxmlformats.org/officeDocument/2006/relationships/notesSlide" Target="../notesSlides/notesSlide11.xml"/><Relationship Id="rId3" Type="http://schemas.openxmlformats.org/officeDocument/2006/relationships/tags" Target="../tags/tag28.xml"/><Relationship Id="rId29" Type="http://schemas.openxmlformats.org/officeDocument/2006/relationships/slideLayout" Target="../slideLayouts/slideLayout1.xml"/><Relationship Id="rId28" Type="http://schemas.openxmlformats.org/officeDocument/2006/relationships/image" Target="../media/image3.png"/><Relationship Id="rId27" Type="http://schemas.openxmlformats.org/officeDocument/2006/relationships/tags" Target="../tags/tag46.xml"/><Relationship Id="rId26" Type="http://schemas.openxmlformats.org/officeDocument/2006/relationships/tags" Target="../tags/tag45.xml"/><Relationship Id="rId25" Type="http://schemas.openxmlformats.org/officeDocument/2006/relationships/image" Target="../media/image11.svg"/><Relationship Id="rId24" Type="http://schemas.openxmlformats.org/officeDocument/2006/relationships/image" Target="../media/image27.png"/><Relationship Id="rId23" Type="http://schemas.openxmlformats.org/officeDocument/2006/relationships/tags" Target="../tags/tag44.xml"/><Relationship Id="rId22" Type="http://schemas.openxmlformats.org/officeDocument/2006/relationships/tags" Target="../tags/tag43.xml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tags" Target="../tags/tag27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image" Target="../media/image7.svg"/><Relationship Id="rId15" Type="http://schemas.openxmlformats.org/officeDocument/2006/relationships/image" Target="../media/image26.png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3" Type="http://schemas.openxmlformats.org/officeDocument/2006/relationships/notesSlide" Target="../notesSlides/notesSlide13.xml"/><Relationship Id="rId12" Type="http://schemas.openxmlformats.org/officeDocument/2006/relationships/slideLayout" Target="../slideLayouts/slideLayout16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image" Target="../media/image5.svg"/><Relationship Id="rId7" Type="http://schemas.openxmlformats.org/officeDocument/2006/relationships/image" Target="../media/image25.png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0" Type="http://schemas.openxmlformats.org/officeDocument/2006/relationships/notesSlide" Target="../notesSlides/notesSlide18.xml"/><Relationship Id="rId3" Type="http://schemas.openxmlformats.org/officeDocument/2006/relationships/tags" Target="../tags/tag48.xml"/><Relationship Id="rId29" Type="http://schemas.openxmlformats.org/officeDocument/2006/relationships/slideLayout" Target="../slideLayouts/slideLayout1.xml"/><Relationship Id="rId28" Type="http://schemas.openxmlformats.org/officeDocument/2006/relationships/image" Target="../media/image3.png"/><Relationship Id="rId27" Type="http://schemas.openxmlformats.org/officeDocument/2006/relationships/tags" Target="../tags/tag66.xml"/><Relationship Id="rId26" Type="http://schemas.openxmlformats.org/officeDocument/2006/relationships/tags" Target="../tags/tag65.xml"/><Relationship Id="rId25" Type="http://schemas.openxmlformats.org/officeDocument/2006/relationships/image" Target="../media/image11.svg"/><Relationship Id="rId24" Type="http://schemas.openxmlformats.org/officeDocument/2006/relationships/image" Target="../media/image27.png"/><Relationship Id="rId23" Type="http://schemas.openxmlformats.org/officeDocument/2006/relationships/tags" Target="../tags/tag64.xml"/><Relationship Id="rId22" Type="http://schemas.openxmlformats.org/officeDocument/2006/relationships/tags" Target="../tags/tag63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tags" Target="../tags/tag47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image" Target="../media/image7.svg"/><Relationship Id="rId15" Type="http://schemas.openxmlformats.org/officeDocument/2006/relationships/image" Target="../media/image26.png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image" Target="../media/image23.png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3.png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4" Type="http://schemas.openxmlformats.org/officeDocument/2006/relationships/notesSlide" Target="../notesSlides/notesSlide20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54.png"/><Relationship Id="rId11" Type="http://schemas.openxmlformats.org/officeDocument/2006/relationships/image" Target="../media/image3.png"/><Relationship Id="rId10" Type="http://schemas.openxmlformats.org/officeDocument/2006/relationships/image" Target="../media/image53.png"/><Relationship Id="rId1" Type="http://schemas.openxmlformats.org/officeDocument/2006/relationships/tags" Target="../tags/tag7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3.png"/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9" Type="http://schemas.openxmlformats.org/officeDocument/2006/relationships/notesSlide" Target="../notesSlides/notesSlide3.xml"/><Relationship Id="rId38" Type="http://schemas.openxmlformats.org/officeDocument/2006/relationships/slideLayout" Target="../slideLayouts/slideLayout1.xml"/><Relationship Id="rId37" Type="http://schemas.openxmlformats.org/officeDocument/2006/relationships/themeOverride" Target="../theme/themeOverride1.xml"/><Relationship Id="rId36" Type="http://schemas.openxmlformats.org/officeDocument/2006/relationships/image" Target="../media/image3.png"/><Relationship Id="rId35" Type="http://schemas.openxmlformats.org/officeDocument/2006/relationships/tags" Target="../tags/tag26.xml"/><Relationship Id="rId34" Type="http://schemas.openxmlformats.org/officeDocument/2006/relationships/tags" Target="../tags/tag25.xml"/><Relationship Id="rId33" Type="http://schemas.openxmlformats.org/officeDocument/2006/relationships/tags" Target="../tags/tag24.xml"/><Relationship Id="rId32" Type="http://schemas.openxmlformats.org/officeDocument/2006/relationships/image" Target="../media/image12.png"/><Relationship Id="rId31" Type="http://schemas.openxmlformats.org/officeDocument/2006/relationships/image" Target="../media/image11.svg"/><Relationship Id="rId30" Type="http://schemas.openxmlformats.org/officeDocument/2006/relationships/image" Target="../media/image10.png"/><Relationship Id="rId3" Type="http://schemas.openxmlformats.org/officeDocument/2006/relationships/tags" Target="../tags/tag3.xml"/><Relationship Id="rId29" Type="http://schemas.openxmlformats.org/officeDocument/2006/relationships/tags" Target="../tags/tag23.xml"/><Relationship Id="rId28" Type="http://schemas.openxmlformats.org/officeDocument/2006/relationships/tags" Target="../tags/tag22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tags" Target="../tags/tag17.xml"/><Relationship Id="rId22" Type="http://schemas.openxmlformats.org/officeDocument/2006/relationships/image" Target="../media/image9.svg"/><Relationship Id="rId21" Type="http://schemas.openxmlformats.org/officeDocument/2006/relationships/image" Target="../media/image8.png"/><Relationship Id="rId20" Type="http://schemas.openxmlformats.org/officeDocument/2006/relationships/tags" Target="../tags/tag16.xml"/><Relationship Id="rId2" Type="http://schemas.openxmlformats.org/officeDocument/2006/relationships/tags" Target="../tags/tag2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image" Target="../media/image7.svg"/><Relationship Id="rId13" Type="http://schemas.openxmlformats.org/officeDocument/2006/relationships/image" Target="../media/image6.png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321"/>
            <a:ext cx="4464353" cy="4464353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840282" y="3753136"/>
            <a:ext cx="3648710" cy="1480185"/>
            <a:chOff x="14399" y="3741"/>
            <a:chExt cx="5746" cy="2331"/>
          </a:xfrm>
        </p:grpSpPr>
        <p:sp>
          <p:nvSpPr>
            <p:cNvPr id="3" name="文本框 2"/>
            <p:cNvSpPr txBox="1"/>
            <p:nvPr userDrawn="1"/>
          </p:nvSpPr>
          <p:spPr>
            <a:xfrm>
              <a:off x="14621" y="4321"/>
              <a:ext cx="5524" cy="1751"/>
            </a:xfrm>
            <a:prstGeom prst="rect">
              <a:avLst/>
            </a:prstGeom>
          </p:spPr>
          <p:txBody>
            <a:bodyPr wrap="none" rtlCol="0">
              <a:noAutofit/>
            </a:bodyPr>
            <a:p>
              <a:r>
                <a:rPr lang="en-US" altLang="zh-CN" sz="24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N</a:t>
              </a:r>
              <a:r>
                <a:rPr lang="en-US" altLang="zh-CN" sz="20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EVER</a:t>
              </a:r>
              <a:r>
                <a:rPr lang="en-US" altLang="zh-CN" sz="24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 G</a:t>
              </a:r>
              <a:r>
                <a:rPr lang="en-US" altLang="zh-CN" sz="20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IVE</a:t>
              </a:r>
              <a:r>
                <a:rPr lang="en-US" altLang="zh-CN" sz="24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 U</a:t>
              </a:r>
              <a:r>
                <a:rPr lang="en-US" altLang="zh-CN" sz="20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P</a:t>
              </a:r>
              <a:r>
                <a:rPr lang="en-US" altLang="zh-CN" sz="24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:</a:t>
              </a:r>
              <a:endParaRPr lang="en-US" altLang="zh-CN" sz="2400">
                <a:effectLst>
                  <a:outerShdw blurRad="190500" dist="63500" algn="l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zh-CN" sz="24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20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EARNING</a:t>
              </a:r>
              <a:r>
                <a:rPr lang="en-US" altLang="zh-CN" sz="24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 D</a:t>
              </a:r>
              <a:r>
                <a:rPr lang="en-US" altLang="zh-CN" sz="20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IRECTED</a:t>
              </a:r>
              <a:r>
                <a:rPr lang="en-US" altLang="zh-CN" sz="24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 </a:t>
              </a:r>
              <a:endParaRPr lang="en-US" altLang="zh-CN" sz="2400">
                <a:effectLst>
                  <a:outerShdw blurRad="190500" dist="63500" algn="l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zh-CN" sz="24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E</a:t>
              </a:r>
              <a:r>
                <a:rPr lang="en-US" altLang="zh-CN" sz="20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XPLORATION</a:t>
              </a:r>
              <a:r>
                <a:rPr lang="en-US" altLang="zh-CN" sz="24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 S</a:t>
              </a:r>
              <a:r>
                <a:rPr lang="en-US" altLang="zh-CN" sz="2000">
                  <a:effectLst>
                    <a:outerShdw blurRad="190500" dist="63500" algn="l" rotWithShape="0">
                      <a:srgbClr val="000000">
                        <a:alpha val="50000"/>
                      </a:srgbClr>
                    </a:outerShdw>
                  </a:effectLst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rPr>
                <a:t>TRATEGIES</a:t>
              </a:r>
              <a:endParaRPr lang="zh-CN" altLang="en-US" sz="2000">
                <a:effectLst>
                  <a:outerShdw blurRad="190500" dist="63500" algn="l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14399" y="3920"/>
              <a:ext cx="222" cy="222"/>
            </a:xfrm>
            <a:prstGeom prst="ellipse">
              <a:avLst/>
            </a:prstGeom>
            <a:solidFill>
              <a:srgbClr val="BF9000">
                <a:alpha val="64000"/>
              </a:srgbClr>
            </a:solidFill>
            <a:ln w="12700" cmpd="sng">
              <a:noFill/>
              <a:prstDash val="solid"/>
              <a:miter lim="800000"/>
            </a:ln>
            <a:effectLst>
              <a:innerShdw blurRad="190500">
                <a:srgbClr val="000000">
                  <a:alpha val="30000"/>
                </a:srgbClr>
              </a:inn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14621" y="3741"/>
              <a:ext cx="1542" cy="580"/>
            </a:xfrm>
            <a:prstGeom prst="rect">
              <a:avLst/>
            </a:prstGeom>
          </p:spPr>
          <p:txBody>
            <a:bodyPr wrap="none" rtlCol="0">
              <a:noAutofit/>
            </a:bodyPr>
            <a:p>
              <a:r>
                <a:rPr lang="zh-CN" altLang="en-US" b="1">
                  <a:latin typeface="楷体" charset="0"/>
                  <a:ea typeface="楷体" charset="0"/>
                </a:rPr>
                <a:t>论   文</a:t>
              </a:r>
              <a:endParaRPr lang="zh-CN" altLang="en-US" b="1">
                <a:latin typeface="楷体" charset="0"/>
                <a:ea typeface="楷体" charset="0"/>
              </a:endParaRPr>
            </a:p>
          </p:txBody>
        </p:sp>
      </p:grpSp>
      <p:cxnSp>
        <p:nvCxnSpPr>
          <p:cNvPr id="51" name="直接连接符 50"/>
          <p:cNvCxnSpPr/>
          <p:nvPr userDrawn="1"/>
        </p:nvCxnSpPr>
        <p:spPr>
          <a:xfrm>
            <a:off x="7910738" y="2933905"/>
            <a:ext cx="0" cy="81923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椭圆 53"/>
          <p:cNvSpPr/>
          <p:nvPr userDrawn="1"/>
        </p:nvSpPr>
        <p:spPr>
          <a:xfrm>
            <a:off x="7840250" y="2671015"/>
            <a:ext cx="140970" cy="140970"/>
          </a:xfrm>
          <a:prstGeom prst="ellipse">
            <a:avLst/>
          </a:prstGeom>
          <a:solidFill>
            <a:srgbClr val="548235">
              <a:alpha val="64000"/>
            </a:srgbClr>
          </a:solidFill>
          <a:ln w="12700" cmpd="sng">
            <a:noFill/>
            <a:prstDash val="solid"/>
            <a:miter lim="800000"/>
          </a:ln>
          <a:effectLst>
            <a:innerShdw blurRad="190500">
              <a:srgbClr val="000000">
                <a:alpha val="30000"/>
              </a:srgbClr>
            </a:inn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7981220" y="2557336"/>
            <a:ext cx="979170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b="1">
                <a:solidFill>
                  <a:schemeClr val="tx1"/>
                </a:solidFill>
                <a:latin typeface="楷体" charset="0"/>
                <a:ea typeface="楷体" charset="0"/>
              </a:rPr>
              <a:t>成   员</a:t>
            </a:r>
            <a:endParaRPr lang="zh-CN" altLang="en-US">
              <a:latin typeface="楷体" charset="0"/>
              <a:ea typeface="楷体" charset="0"/>
            </a:endParaRPr>
          </a:p>
        </p:txBody>
      </p:sp>
      <p:sp>
        <p:nvSpPr>
          <p:cNvPr id="59" name="文本框 58"/>
          <p:cNvSpPr txBox="1"/>
          <p:nvPr userDrawn="1"/>
        </p:nvSpPr>
        <p:spPr>
          <a:xfrm>
            <a:off x="7981220" y="3002248"/>
            <a:ext cx="2806642" cy="682625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>
                <a:effectLst>
                  <a:outerShdw blurRad="190500" dist="63500" dir="2700000" algn="tl" rotWithShape="0">
                    <a:srgbClr val="000000">
                      <a:alpha val="50000"/>
                    </a:srgbClr>
                  </a:outerShdw>
                </a:effectLst>
                <a:latin typeface="楷体" charset="0"/>
                <a:ea typeface="楷体" charset="0"/>
                <a:cs typeface="楷体" charset="0"/>
              </a:rPr>
              <a:t>张涛	陈宏炜	张禹豪</a:t>
            </a:r>
            <a:endParaRPr lang="zh-CN" altLang="en-US">
              <a:effectLst>
                <a:outerShdw blurRad="190500" dist="63500" dir="2700000" algn="tl" rotWithShape="0">
                  <a:srgbClr val="000000">
                    <a:alpha val="50000"/>
                  </a:srgbClr>
                </a:outerShdw>
              </a:effectLst>
              <a:latin typeface="楷体" charset="0"/>
              <a:ea typeface="楷体" charset="0"/>
              <a:cs typeface="楷体" charset="0"/>
            </a:endParaRPr>
          </a:p>
          <a:p>
            <a:pPr algn="l"/>
            <a:r>
              <a:rPr lang="zh-CN" altLang="en-US">
                <a:effectLst>
                  <a:outerShdw blurRad="190500" dist="63500" dir="2700000" algn="tl" rotWithShape="0">
                    <a:srgbClr val="000000">
                      <a:alpha val="50000"/>
                    </a:srgbClr>
                  </a:outerShdw>
                </a:effectLst>
                <a:latin typeface="楷体" charset="0"/>
                <a:ea typeface="楷体" charset="0"/>
                <a:cs typeface="楷体" charset="0"/>
              </a:rPr>
              <a:t>郑皓文	张恒硕</a:t>
            </a:r>
            <a:endParaRPr lang="zh-CN" altLang="en-US">
              <a:effectLst>
                <a:outerShdw blurRad="190500" dist="63500" dir="2700000" algn="tl" rotWithShape="0">
                  <a:srgbClr val="000000">
                    <a:alpha val="50000"/>
                  </a:srgbClr>
                </a:outerShdw>
              </a:effectLst>
              <a:latin typeface="楷体" charset="0"/>
              <a:ea typeface="楷体" charset="0"/>
              <a:cs typeface="楷体" charset="0"/>
            </a:endParaRPr>
          </a:p>
        </p:txBody>
      </p:sp>
      <p:cxnSp>
        <p:nvCxnSpPr>
          <p:cNvPr id="64" name="直接连接符 63"/>
          <p:cNvCxnSpPr/>
          <p:nvPr userDrawn="1"/>
        </p:nvCxnSpPr>
        <p:spPr>
          <a:xfrm>
            <a:off x="7910735" y="4121468"/>
            <a:ext cx="0" cy="81923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>
            <a:off x="7910735" y="4940713"/>
            <a:ext cx="0" cy="40013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dash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 userDrawn="1"/>
        </p:nvSpPr>
        <p:spPr>
          <a:xfrm>
            <a:off x="5008862" y="298328"/>
            <a:ext cx="2174240" cy="6090334"/>
          </a:xfrm>
          <a:prstGeom prst="rect">
            <a:avLst/>
          </a:prstGeom>
        </p:spPr>
        <p:txBody>
          <a:bodyPr vert="eaVert" wrap="none" rtlCol="0">
            <a:noAutofit/>
          </a:bodyPr>
          <a:p>
            <a:pPr algn="l"/>
            <a:r>
              <a:rPr lang="zh-CN" altLang="en-US" sz="6000">
                <a:latin typeface="楷体" charset="0"/>
                <a:ea typeface="楷体" charset="0"/>
                <a:cs typeface="楷体" charset="0"/>
              </a:rPr>
              <a:t>第一次论文</a:t>
            </a:r>
            <a:r>
              <a:rPr lang="en-US" altLang="zh-CN" sz="6000">
                <a:latin typeface="楷体" charset="0"/>
                <a:ea typeface="楷体" charset="0"/>
                <a:cs typeface="楷体" charset="0"/>
              </a:rPr>
              <a:t> </a:t>
            </a:r>
            <a:endParaRPr lang="en-US" altLang="zh-CN" sz="6000">
              <a:latin typeface="楷体" charset="0"/>
              <a:ea typeface="楷体" charset="0"/>
              <a:cs typeface="楷体" charset="0"/>
            </a:endParaRPr>
          </a:p>
          <a:p>
            <a:pPr lvl="3" indent="457200" algn="l"/>
            <a:r>
              <a:rPr lang="en-US" altLang="zh-CN" sz="6000">
                <a:latin typeface="楷体" charset="0"/>
                <a:ea typeface="楷体" charset="0"/>
                <a:cs typeface="楷体" charset="0"/>
              </a:rPr>
              <a:t>   </a:t>
            </a:r>
            <a:r>
              <a:rPr lang="zh-CN" altLang="en-US" sz="6000">
                <a:latin typeface="楷体" charset="0"/>
                <a:ea typeface="楷体" charset="0"/>
                <a:cs typeface="楷体" charset="0"/>
              </a:rPr>
              <a:t>课堂报告</a:t>
            </a:r>
            <a:endParaRPr lang="zh-CN" altLang="en-US" sz="600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9" name="任意多边形 68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pathLst>
              <a:path w="12192000" h="6858000">
                <a:moveTo>
                  <a:pt x="9372600" y="400050"/>
                </a:moveTo>
              </a:path>
            </a:pathLst>
          </a:custGeom>
          <a:noFill/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圆角矩形 4"/>
          <p:cNvSpPr/>
          <p:nvPr userDrawn="1"/>
        </p:nvSpPr>
        <p:spPr>
          <a:xfrm>
            <a:off x="7678393" y="5669391"/>
            <a:ext cx="4113443" cy="719292"/>
          </a:xfrm>
          <a:prstGeom prst="roundRect">
            <a:avLst/>
          </a:prstGeom>
          <a:solidFill>
            <a:srgbClr val="E2E6ED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1200">
                <a:solidFill>
                  <a:srgbClr val="000000"/>
                </a:solidFill>
              </a:rPr>
              <a:t>Badia, Adrià Puigdom</a:t>
            </a:r>
            <a:r>
              <a:rPr lang="en-US" altLang="en-US" sz="1200">
                <a:solidFill>
                  <a:srgbClr val="000000"/>
                </a:solidFill>
              </a:rPr>
              <a:t>è</a:t>
            </a:r>
            <a:r>
              <a:rPr lang="en-US" altLang="zh-CN" sz="1200">
                <a:solidFill>
                  <a:srgbClr val="000000"/>
                </a:solidFill>
              </a:rPr>
              <a:t>nech, Sprechmann P , Vitvitskyi A ,et al.Never Give Up: Learning Directed Exploration Strategies[J].  2020.DOI:10.48550/arXiv.2002.06038.</a:t>
            </a:r>
            <a:endParaRPr lang="en-US" altLang="zh-CN" sz="120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695" y="497861"/>
            <a:ext cx="4840386" cy="507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3.2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不可控状态干扰实例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pic>
        <p:nvPicPr>
          <p:cNvPr id="4" name="图片 3" descr="upload_post_object_v2_8087304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9" y="1551418"/>
            <a:ext cx="1962619" cy="196261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059895" y="2183687"/>
            <a:ext cx="166952" cy="166952"/>
          </a:xfrm>
          <a:prstGeom prst="rect">
            <a:avLst/>
          </a:prstGeom>
          <a:solidFill>
            <a:srgbClr val="213C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softEdge rad="381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175386" y="2087543"/>
            <a:ext cx="81153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sz="1400" b="1">
                <a:latin typeface="楷体" charset="0"/>
                <a:ea typeface="楷体" charset="0"/>
              </a:rPr>
              <a:t>智能体</a:t>
            </a:r>
            <a:endParaRPr lang="zh-CN" altLang="en-US" sz="1400" b="1">
              <a:latin typeface="楷体" charset="0"/>
              <a:ea typeface="楷体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069513" y="2455820"/>
            <a:ext cx="157308" cy="157308"/>
          </a:xfrm>
          <a:prstGeom prst="rect">
            <a:avLst/>
          </a:prstGeom>
          <a:solidFill>
            <a:srgbClr val="000000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softEdge rad="381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175424" y="2350627"/>
            <a:ext cx="81153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sz="1400" b="1">
                <a:solidFill>
                  <a:schemeClr val="tx1"/>
                </a:solidFill>
                <a:latin typeface="楷体" charset="0"/>
                <a:ea typeface="楷体" charset="0"/>
              </a:rPr>
              <a:t>路径</a:t>
            </a:r>
            <a:endParaRPr lang="zh-CN" altLang="en-US" sz="1400">
              <a:latin typeface="楷体" charset="0"/>
              <a:ea typeface="楷体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069513" y="2981489"/>
            <a:ext cx="157284" cy="15728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softEdge rad="381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3185004" y="2876273"/>
            <a:ext cx="801937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sz="1400" b="1">
                <a:solidFill>
                  <a:schemeClr val="tx1"/>
                </a:solidFill>
                <a:latin typeface="楷体" charset="0"/>
                <a:ea typeface="楷体" charset="0"/>
              </a:rPr>
              <a:t>墙</a:t>
            </a:r>
            <a:endParaRPr lang="zh-CN" altLang="en-US" sz="1400">
              <a:latin typeface="楷体" charset="0"/>
              <a:ea typeface="楷体" charset="0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3069513" y="2718969"/>
            <a:ext cx="157284" cy="157284"/>
          </a:xfrm>
          <a:prstGeom prst="rect">
            <a:avLst/>
          </a:prstGeom>
          <a:solidFill>
            <a:srgbClr val="21EB64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softEdge rad="381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3158062" y="2613146"/>
            <a:ext cx="8114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sz="1400" b="1">
                <a:solidFill>
                  <a:schemeClr val="tx1"/>
                </a:solidFill>
                <a:latin typeface="楷体" charset="0"/>
                <a:ea typeface="楷体" charset="0"/>
              </a:rPr>
              <a:t>目标</a:t>
            </a:r>
            <a:endParaRPr lang="zh-CN" altLang="en-US" sz="1400">
              <a:latin typeface="楷体" charset="0"/>
              <a:ea typeface="楷体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97826" y="1153283"/>
            <a:ext cx="3364856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2000" b="1">
                <a:latin typeface="楷体" charset="0"/>
                <a:ea typeface="楷体" charset="0"/>
                <a:cs typeface="楷体" charset="0"/>
              </a:rPr>
              <a:t>1. </a:t>
            </a:r>
            <a:r>
              <a:rPr lang="zh-CN" altLang="en-US" sz="2000" b="1">
                <a:latin typeface="楷体" charset="0"/>
                <a:ea typeface="楷体" charset="0"/>
                <a:cs typeface="楷体" charset="0"/>
              </a:rPr>
              <a:t>随机环境导致的伪新颖性</a:t>
            </a:r>
            <a:endParaRPr lang="zh-CN" altLang="en-US" sz="200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329090" y="1153250"/>
            <a:ext cx="3802360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2000" b="1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2</a:t>
            </a:r>
            <a:r>
              <a:rPr lang="en-US" altLang="zh-CN" sz="2000" b="1">
                <a:latin typeface="楷体" charset="0"/>
                <a:ea typeface="楷体" charset="0"/>
                <a:cs typeface="楷体" charset="0"/>
              </a:rPr>
              <a:t>. </a:t>
            </a:r>
            <a:r>
              <a:rPr lang="en-US" altLang="zh-CN" sz="2000" b="1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动态环境</a:t>
            </a:r>
            <a:r>
              <a:rPr lang="zh-CN" altLang="en-US" sz="2000" b="1">
                <a:latin typeface="楷体" charset="0"/>
                <a:ea typeface="楷体" charset="0"/>
                <a:cs typeface="楷体" charset="0"/>
              </a:rPr>
              <a:t>导致的</a:t>
            </a:r>
            <a:r>
              <a:rPr lang="zh-CN" altLang="en-US" sz="2000" b="1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虚假奖励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38392" y="1745184"/>
            <a:ext cx="3346421" cy="13936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charset="0"/>
                <a:ea typeface="楷体" charset="0"/>
              </a:rPr>
              <a:t>    导航任务中，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</a:rPr>
              <a:t>路况</a:t>
            </a:r>
            <a:r>
              <a:rPr lang="zh-CN" altLang="en-US">
                <a:latin typeface="楷体" charset="0"/>
                <a:ea typeface="楷体" charset="0"/>
              </a:rPr>
              <a:t>不受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</a:rPr>
              <a:t>智能体</a:t>
            </a:r>
            <a:r>
              <a:rPr lang="zh-CN" altLang="en-US">
                <a:latin typeface="楷体" charset="0"/>
                <a:ea typeface="楷体" charset="0"/>
              </a:rPr>
              <a:t>行为影响，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</a:rPr>
              <a:t>却会因为状态变化导致</a:t>
            </a:r>
            <a:r>
              <a:rPr lang="zh-CN" altLang="en-US">
                <a:latin typeface="楷体" charset="0"/>
                <a:ea typeface="楷体" charset="0"/>
              </a:rPr>
              <a:t>虚假的内在奖励。智能体不采取行动即可积累内在奖励，缺乏实际意义。</a:t>
            </a:r>
            <a:endParaRPr lang="zh-CN" altLang="en-US">
              <a:latin typeface="楷体" charset="0"/>
              <a:ea typeface="楷体" charset="0"/>
            </a:endParaRPr>
          </a:p>
        </p:txBody>
      </p:sp>
      <p:pic>
        <p:nvPicPr>
          <p:cNvPr id="15" name="图片 14" descr="upload_post_object_v2_34468667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13033" y="1120713"/>
            <a:ext cx="1966025" cy="282754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4672" y="3773165"/>
            <a:ext cx="3231627" cy="50783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1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.4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单一策略限制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8130" y="4471207"/>
            <a:ext cx="3330538" cy="15409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单一策略将始终受内在奖励驱动，即使外在奖励已足够密集。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难以协调探索与利用。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无法动态适应不同任务。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559733" y="4833428"/>
            <a:ext cx="4663187" cy="425172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</a:rPr>
              <a:t>当然</a:t>
            </a:r>
            <a:r>
              <a:rPr lang="zh-CN" altLang="en-US">
                <a:latin typeface="楷体" charset="0"/>
                <a:ea typeface="楷体" charset="0"/>
              </a:rPr>
              <a:t>，对于部分环境，单一策略则更加有效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</a:rPr>
              <a:t>！</a:t>
            </a:r>
            <a:endParaRPr lang="zh-CN" altLang="en-US">
              <a:latin typeface="楷体" charset="0"/>
              <a:ea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" grpId="0" animBg="1"/>
      <p:bldP spid="7" grpId="0" animBg="1"/>
      <p:bldP spid="3" grpId="0" animBg="1"/>
      <p:bldP spid="31" grpId="0"/>
      <p:bldP spid="10" grpId="0"/>
      <p:bldP spid="8" grpId="0"/>
      <p:bldP spid="6" grpId="0"/>
      <p:bldP spid="14" grpId="0"/>
      <p:bldP spid="12" grpId="0"/>
      <p:bldP spid="5" grpId="0"/>
      <p:bldP spid="16" grpId="0"/>
      <p:bldP spid="1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725006" y="3621676"/>
            <a:ext cx="346329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NGU</a:t>
            </a:r>
            <a:r>
              <a:rPr lang="zh-CN" altLang="en-US" sz="60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原理</a:t>
            </a:r>
            <a:endParaRPr lang="zh-CN" altLang="en-US" sz="60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032" y="4689831"/>
            <a:ext cx="3753455" cy="645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Theory of never give up </a:t>
            </a:r>
            <a:endParaRPr lang="en-US" altLang="zh-CN" sz="2400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11314" y="4689803"/>
            <a:ext cx="2858265" cy="0"/>
          </a:xfrm>
          <a:prstGeom prst="line">
            <a:avLst/>
          </a:prstGeom>
          <a:ln w="19050">
            <a:solidFill>
              <a:srgbClr val="7B68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25032" y="3038074"/>
            <a:ext cx="11709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Part 2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1" y="209550"/>
            <a:ext cx="3608070" cy="3608070"/>
          </a:xfrm>
          <a:prstGeom prst="rect">
            <a:avLst/>
          </a:prstGeom>
        </p:spPr>
      </p:pic>
      <p:sp>
        <p:nvSpPr>
          <p:cNvPr id="26" name="Rectangle 18"/>
          <p:cNvSpPr/>
          <p:nvPr>
            <p:custDataLst>
              <p:tags r:id="rId2"/>
            </p:custDataLst>
          </p:nvPr>
        </p:nvSpPr>
        <p:spPr bwMode="auto">
          <a:xfrm>
            <a:off x="4380528" y="3653781"/>
            <a:ext cx="3391521" cy="912218"/>
          </a:xfrm>
          <a:prstGeom prst="rect">
            <a:avLst/>
          </a:prstGeom>
          <a:solidFill>
            <a:srgbClr val="AE7EF7">
              <a:lumMod val="60000"/>
              <a:lumOff val="40000"/>
            </a:srgbClr>
          </a:solidFill>
          <a:ln w="3175">
            <a:noFill/>
          </a:ln>
          <a:effectLst>
            <a:outerShdw blurRad="50800" dist="38100" dir="2700000" algn="tl" rotWithShape="0">
              <a:srgbClr val="AE7EF7">
                <a:lumMod val="50000"/>
                <a:alpha val="40000"/>
              </a:srgb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7" name="Trapezoid 2"/>
          <p:cNvSpPr/>
          <p:nvPr>
            <p:custDataLst>
              <p:tags r:id="rId3"/>
            </p:custDataLst>
          </p:nvPr>
        </p:nvSpPr>
        <p:spPr bwMode="auto">
          <a:xfrm rot="19191503">
            <a:off x="4013015" y="3730190"/>
            <a:ext cx="1329420" cy="308448"/>
          </a:xfrm>
          <a:custGeom>
            <a:avLst/>
            <a:gdLst>
              <a:gd name="connsiteX0" fmla="*/ 0 w 1828800"/>
              <a:gd name="connsiteY0" fmla="*/ 457200 h 457200"/>
              <a:gd name="connsiteX1" fmla="*/ 114300 w 1828800"/>
              <a:gd name="connsiteY1" fmla="*/ 0 h 457200"/>
              <a:gd name="connsiteX2" fmla="*/ 1714500 w 1828800"/>
              <a:gd name="connsiteY2" fmla="*/ 0 h 457200"/>
              <a:gd name="connsiteX3" fmla="*/ 1828800 w 1828800"/>
              <a:gd name="connsiteY3" fmla="*/ 457200 h 457200"/>
              <a:gd name="connsiteX4" fmla="*/ 0 w 1828800"/>
              <a:gd name="connsiteY4" fmla="*/ 457200 h 457200"/>
              <a:gd name="connsiteX0-1" fmla="*/ 0 w 1828800"/>
              <a:gd name="connsiteY0-2" fmla="*/ 463642 h 463642"/>
              <a:gd name="connsiteX1-3" fmla="*/ 402156 w 1828800"/>
              <a:gd name="connsiteY1-4" fmla="*/ 0 h 463642"/>
              <a:gd name="connsiteX2-5" fmla="*/ 1714500 w 1828800"/>
              <a:gd name="connsiteY2-6" fmla="*/ 6442 h 463642"/>
              <a:gd name="connsiteX3-7" fmla="*/ 1828800 w 1828800"/>
              <a:gd name="connsiteY3-8" fmla="*/ 463642 h 463642"/>
              <a:gd name="connsiteX4-9" fmla="*/ 0 w 1828800"/>
              <a:gd name="connsiteY4-10" fmla="*/ 463642 h 463642"/>
              <a:gd name="connsiteX0-11" fmla="*/ 0 w 2001385"/>
              <a:gd name="connsiteY0-12" fmla="*/ 463642 h 463642"/>
              <a:gd name="connsiteX1-13" fmla="*/ 402156 w 2001385"/>
              <a:gd name="connsiteY1-14" fmla="*/ 0 h 463642"/>
              <a:gd name="connsiteX2-15" fmla="*/ 1714500 w 2001385"/>
              <a:gd name="connsiteY2-16" fmla="*/ 6442 h 463642"/>
              <a:gd name="connsiteX3-17" fmla="*/ 2001385 w 2001385"/>
              <a:gd name="connsiteY3-18" fmla="*/ 426441 h 463642"/>
              <a:gd name="connsiteX4-19" fmla="*/ 0 w 2001385"/>
              <a:gd name="connsiteY4-20" fmla="*/ 463642 h 463642"/>
              <a:gd name="connsiteX0-21" fmla="*/ 0 w 2001385"/>
              <a:gd name="connsiteY0-22" fmla="*/ 463642 h 463642"/>
              <a:gd name="connsiteX1-23" fmla="*/ 402156 w 2001385"/>
              <a:gd name="connsiteY1-24" fmla="*/ 0 h 463642"/>
              <a:gd name="connsiteX2-25" fmla="*/ 1514076 w 2001385"/>
              <a:gd name="connsiteY2-26" fmla="*/ 7706 h 463642"/>
              <a:gd name="connsiteX3-27" fmla="*/ 2001385 w 2001385"/>
              <a:gd name="connsiteY3-28" fmla="*/ 426441 h 463642"/>
              <a:gd name="connsiteX4-29" fmla="*/ 0 w 2001385"/>
              <a:gd name="connsiteY4-30" fmla="*/ 463642 h 463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01385" h="463642">
                <a:moveTo>
                  <a:pt x="0" y="463642"/>
                </a:moveTo>
                <a:lnTo>
                  <a:pt x="402156" y="0"/>
                </a:lnTo>
                <a:lnTo>
                  <a:pt x="1514076" y="7706"/>
                </a:lnTo>
                <a:lnTo>
                  <a:pt x="2001385" y="426441"/>
                </a:lnTo>
                <a:lnTo>
                  <a:pt x="0" y="463642"/>
                </a:lnTo>
                <a:close/>
              </a:path>
            </a:pathLst>
          </a:custGeom>
          <a:solidFill>
            <a:srgbClr val="AE7EF7">
              <a:lumMod val="20000"/>
              <a:lumOff val="80000"/>
            </a:srgbClr>
          </a:solidFill>
          <a:ln w="3175">
            <a:noFill/>
          </a:ln>
          <a:effectLst>
            <a:outerShdw blurRad="1270000" dist="431800" dir="2700000" sx="25000" sy="25000" algn="tl" rotWithShape="0">
              <a:prstClr val="black">
                <a:alpha val="100000"/>
              </a:prst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8" name="Right Triangle 2"/>
          <p:cNvSpPr/>
          <p:nvPr>
            <p:custDataLst>
              <p:tags r:id="rId4"/>
            </p:custDataLst>
          </p:nvPr>
        </p:nvSpPr>
        <p:spPr bwMode="auto">
          <a:xfrm flipH="1">
            <a:off x="4266149" y="4329741"/>
            <a:ext cx="114379" cy="100785"/>
          </a:xfrm>
          <a:prstGeom prst="rtTriangle">
            <a:avLst/>
          </a:prstGeom>
          <a:solidFill>
            <a:srgbClr val="AE7EF7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9" name="Right Triangle 3"/>
          <p:cNvSpPr/>
          <p:nvPr>
            <p:custDataLst>
              <p:tags r:id="rId5"/>
            </p:custDataLst>
          </p:nvPr>
        </p:nvSpPr>
        <p:spPr bwMode="auto">
          <a:xfrm flipH="1">
            <a:off x="5153523" y="3553465"/>
            <a:ext cx="114379" cy="100785"/>
          </a:xfrm>
          <a:prstGeom prst="rtTriangle">
            <a:avLst/>
          </a:prstGeom>
          <a:solidFill>
            <a:srgbClr val="AE7EF7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47" name="图片 46" descr="343439383331313b343532303032383bbfcdbba7b9dcc0e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2813" y="3950510"/>
            <a:ext cx="318761" cy="318761"/>
          </a:xfrm>
          <a:prstGeom prst="rect">
            <a:avLst/>
          </a:prstGeom>
        </p:spPr>
      </p:pic>
      <p:sp>
        <p:nvSpPr>
          <p:cNvPr id="67" name="TextBox 15"/>
          <p:cNvSpPr txBox="1"/>
          <p:nvPr>
            <p:custDataLst>
              <p:tags r:id="rId9"/>
            </p:custDataLst>
          </p:nvPr>
        </p:nvSpPr>
        <p:spPr>
          <a:xfrm>
            <a:off x="4380520" y="3903619"/>
            <a:ext cx="2713226" cy="426137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p>
            <a:pPr lvl="0" algn="r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b="1">
                <a:latin typeface="楷体" charset="0"/>
                <a:ea typeface="楷体" charset="0"/>
                <a:cs typeface="思源黑体 CN Regular" panose="020B0500000000000000" charset="-122"/>
                <a:sym typeface="微软雅黑" charset="-122"/>
              </a:rPr>
              <a:t>奖励机制</a:t>
            </a:r>
            <a:endParaRPr lang="zh-CN" altLang="en-US" b="1">
              <a:latin typeface="楷体" charset="0"/>
              <a:ea typeface="楷体" charset="0"/>
              <a:cs typeface="思源黑体 CN Regular" panose="020B0500000000000000" charset="-122"/>
              <a:sym typeface="微软雅黑" charset="-122"/>
            </a:endParaRPr>
          </a:p>
        </p:txBody>
      </p:sp>
      <p:sp>
        <p:nvSpPr>
          <p:cNvPr id="36" name="Rectangle 55"/>
          <p:cNvSpPr/>
          <p:nvPr>
            <p:custDataLst>
              <p:tags r:id="rId10"/>
            </p:custDataLst>
          </p:nvPr>
        </p:nvSpPr>
        <p:spPr bwMode="auto">
          <a:xfrm>
            <a:off x="4380528" y="4926011"/>
            <a:ext cx="3391521" cy="912218"/>
          </a:xfrm>
          <a:prstGeom prst="rect">
            <a:avLst/>
          </a:prstGeom>
          <a:solidFill>
            <a:srgbClr val="EE6DEF">
              <a:lumMod val="60000"/>
              <a:lumOff val="40000"/>
            </a:srgbClr>
          </a:solidFill>
          <a:ln w="3175">
            <a:noFill/>
          </a:ln>
          <a:effectLst>
            <a:outerShdw blurRad="50800" dist="38100" dir="2700000" algn="tl" rotWithShape="0">
              <a:srgbClr val="EE6DEF">
                <a:lumMod val="50000"/>
                <a:alpha val="40000"/>
              </a:srgb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7" name="Trapezoid 2"/>
          <p:cNvSpPr/>
          <p:nvPr>
            <p:custDataLst>
              <p:tags r:id="rId11"/>
            </p:custDataLst>
          </p:nvPr>
        </p:nvSpPr>
        <p:spPr bwMode="auto">
          <a:xfrm rot="19191503">
            <a:off x="4013015" y="5002889"/>
            <a:ext cx="1329420" cy="308448"/>
          </a:xfrm>
          <a:custGeom>
            <a:avLst/>
            <a:gdLst>
              <a:gd name="connsiteX0" fmla="*/ 0 w 1828800"/>
              <a:gd name="connsiteY0" fmla="*/ 457200 h 457200"/>
              <a:gd name="connsiteX1" fmla="*/ 114300 w 1828800"/>
              <a:gd name="connsiteY1" fmla="*/ 0 h 457200"/>
              <a:gd name="connsiteX2" fmla="*/ 1714500 w 1828800"/>
              <a:gd name="connsiteY2" fmla="*/ 0 h 457200"/>
              <a:gd name="connsiteX3" fmla="*/ 1828800 w 1828800"/>
              <a:gd name="connsiteY3" fmla="*/ 457200 h 457200"/>
              <a:gd name="connsiteX4" fmla="*/ 0 w 1828800"/>
              <a:gd name="connsiteY4" fmla="*/ 457200 h 457200"/>
              <a:gd name="connsiteX0-1" fmla="*/ 0 w 1828800"/>
              <a:gd name="connsiteY0-2" fmla="*/ 463642 h 463642"/>
              <a:gd name="connsiteX1-3" fmla="*/ 402156 w 1828800"/>
              <a:gd name="connsiteY1-4" fmla="*/ 0 h 463642"/>
              <a:gd name="connsiteX2-5" fmla="*/ 1714500 w 1828800"/>
              <a:gd name="connsiteY2-6" fmla="*/ 6442 h 463642"/>
              <a:gd name="connsiteX3-7" fmla="*/ 1828800 w 1828800"/>
              <a:gd name="connsiteY3-8" fmla="*/ 463642 h 463642"/>
              <a:gd name="connsiteX4-9" fmla="*/ 0 w 1828800"/>
              <a:gd name="connsiteY4-10" fmla="*/ 463642 h 463642"/>
              <a:gd name="connsiteX0-11" fmla="*/ 0 w 2001385"/>
              <a:gd name="connsiteY0-12" fmla="*/ 463642 h 463642"/>
              <a:gd name="connsiteX1-13" fmla="*/ 402156 w 2001385"/>
              <a:gd name="connsiteY1-14" fmla="*/ 0 h 463642"/>
              <a:gd name="connsiteX2-15" fmla="*/ 1714500 w 2001385"/>
              <a:gd name="connsiteY2-16" fmla="*/ 6442 h 463642"/>
              <a:gd name="connsiteX3-17" fmla="*/ 2001385 w 2001385"/>
              <a:gd name="connsiteY3-18" fmla="*/ 426441 h 463642"/>
              <a:gd name="connsiteX4-19" fmla="*/ 0 w 2001385"/>
              <a:gd name="connsiteY4-20" fmla="*/ 463642 h 463642"/>
              <a:gd name="connsiteX0-21" fmla="*/ 0 w 2001385"/>
              <a:gd name="connsiteY0-22" fmla="*/ 463642 h 463642"/>
              <a:gd name="connsiteX1-23" fmla="*/ 402156 w 2001385"/>
              <a:gd name="connsiteY1-24" fmla="*/ 0 h 463642"/>
              <a:gd name="connsiteX2-25" fmla="*/ 1514076 w 2001385"/>
              <a:gd name="connsiteY2-26" fmla="*/ 7706 h 463642"/>
              <a:gd name="connsiteX3-27" fmla="*/ 2001385 w 2001385"/>
              <a:gd name="connsiteY3-28" fmla="*/ 426441 h 463642"/>
              <a:gd name="connsiteX4-29" fmla="*/ 0 w 2001385"/>
              <a:gd name="connsiteY4-30" fmla="*/ 463642 h 463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01385" h="463642">
                <a:moveTo>
                  <a:pt x="0" y="463642"/>
                </a:moveTo>
                <a:lnTo>
                  <a:pt x="402156" y="0"/>
                </a:lnTo>
                <a:lnTo>
                  <a:pt x="1514076" y="7706"/>
                </a:lnTo>
                <a:lnTo>
                  <a:pt x="2001385" y="426441"/>
                </a:lnTo>
                <a:lnTo>
                  <a:pt x="0" y="463642"/>
                </a:lnTo>
                <a:close/>
              </a:path>
            </a:pathLst>
          </a:custGeom>
          <a:solidFill>
            <a:srgbClr val="EE6DEF">
              <a:lumMod val="20000"/>
              <a:lumOff val="80000"/>
            </a:srgbClr>
          </a:solidFill>
          <a:ln w="3175">
            <a:noFill/>
          </a:ln>
          <a:effectLst>
            <a:outerShdw blurRad="1270000" dist="431800" dir="2700000" sx="25000" sy="25000" algn="tl" rotWithShape="0">
              <a:prstClr val="black">
                <a:alpha val="100000"/>
              </a:prst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8" name="Right Triangle 59"/>
          <p:cNvSpPr/>
          <p:nvPr>
            <p:custDataLst>
              <p:tags r:id="rId12"/>
            </p:custDataLst>
          </p:nvPr>
        </p:nvSpPr>
        <p:spPr bwMode="auto">
          <a:xfrm flipH="1">
            <a:off x="4266149" y="5601972"/>
            <a:ext cx="114379" cy="100785"/>
          </a:xfrm>
          <a:prstGeom prst="rtTriangle">
            <a:avLst/>
          </a:prstGeom>
          <a:solidFill>
            <a:srgbClr val="EE6DEF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1" name="Right Triangle 60"/>
          <p:cNvSpPr/>
          <p:nvPr>
            <p:custDataLst>
              <p:tags r:id="rId13"/>
            </p:custDataLst>
          </p:nvPr>
        </p:nvSpPr>
        <p:spPr bwMode="auto">
          <a:xfrm flipH="1">
            <a:off x="5153523" y="4825696"/>
            <a:ext cx="114379" cy="100785"/>
          </a:xfrm>
          <a:prstGeom prst="rtTriangle">
            <a:avLst/>
          </a:prstGeom>
          <a:solidFill>
            <a:srgbClr val="EE6DEF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51" name="图片 50" descr="343439383331313b343532303032373bbfcdbba7b5b5b0b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42813" y="5222740"/>
            <a:ext cx="318761" cy="318761"/>
          </a:xfrm>
          <a:prstGeom prst="rect">
            <a:avLst/>
          </a:prstGeom>
        </p:spPr>
      </p:pic>
      <p:sp>
        <p:nvSpPr>
          <p:cNvPr id="72" name="TextBox 15"/>
          <p:cNvSpPr txBox="1"/>
          <p:nvPr>
            <p:custDataLst>
              <p:tags r:id="rId17"/>
            </p:custDataLst>
          </p:nvPr>
        </p:nvSpPr>
        <p:spPr>
          <a:xfrm>
            <a:off x="4380520" y="5171645"/>
            <a:ext cx="2713226" cy="421421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fontScale="90000" lnSpcReduction="10000"/>
          </a:bodyPr>
          <a:p>
            <a:pPr lvl="0" algn="r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2000" b="1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  <a:sym typeface="微软雅黑" charset="-122"/>
              </a:rPr>
              <a:t>逆动力学</a:t>
            </a:r>
            <a:endParaRPr lang="zh-CN" altLang="en-US">
              <a:latin typeface="楷体" charset="0"/>
              <a:ea typeface="楷体" charset="0"/>
              <a:cs typeface="楷体" charset="0"/>
              <a:sym typeface="微软雅黑" charset="-122"/>
            </a:endParaRPr>
          </a:p>
        </p:txBody>
      </p:sp>
      <p:sp>
        <p:nvSpPr>
          <p:cNvPr id="48" name="Rectangle 47"/>
          <p:cNvSpPr/>
          <p:nvPr>
            <p:custDataLst>
              <p:tags r:id="rId18"/>
            </p:custDataLst>
          </p:nvPr>
        </p:nvSpPr>
        <p:spPr bwMode="auto">
          <a:xfrm>
            <a:off x="8232378" y="4289896"/>
            <a:ext cx="3391521" cy="912218"/>
          </a:xfrm>
          <a:prstGeom prst="rect">
            <a:avLst/>
          </a:prstGeom>
          <a:solidFill>
            <a:srgbClr val="FF8BA9">
              <a:lumMod val="60000"/>
              <a:lumOff val="40000"/>
            </a:srgbClr>
          </a:solidFill>
          <a:ln w="3175">
            <a:noFill/>
          </a:ln>
          <a:effectLst>
            <a:outerShdw blurRad="50800" dist="38100" dir="2700000" algn="tl" rotWithShape="0">
              <a:srgbClr val="FF8BA9">
                <a:lumMod val="50000"/>
                <a:alpha val="40000"/>
              </a:srgb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0" name="Trapezoid 2"/>
          <p:cNvSpPr/>
          <p:nvPr>
            <p:custDataLst>
              <p:tags r:id="rId19"/>
            </p:custDataLst>
          </p:nvPr>
        </p:nvSpPr>
        <p:spPr bwMode="auto">
          <a:xfrm rot="19191503">
            <a:off x="7862052" y="4366305"/>
            <a:ext cx="1329420" cy="308448"/>
          </a:xfrm>
          <a:custGeom>
            <a:avLst/>
            <a:gdLst>
              <a:gd name="connsiteX0" fmla="*/ 0 w 1828800"/>
              <a:gd name="connsiteY0" fmla="*/ 457200 h 457200"/>
              <a:gd name="connsiteX1" fmla="*/ 114300 w 1828800"/>
              <a:gd name="connsiteY1" fmla="*/ 0 h 457200"/>
              <a:gd name="connsiteX2" fmla="*/ 1714500 w 1828800"/>
              <a:gd name="connsiteY2" fmla="*/ 0 h 457200"/>
              <a:gd name="connsiteX3" fmla="*/ 1828800 w 1828800"/>
              <a:gd name="connsiteY3" fmla="*/ 457200 h 457200"/>
              <a:gd name="connsiteX4" fmla="*/ 0 w 1828800"/>
              <a:gd name="connsiteY4" fmla="*/ 457200 h 457200"/>
              <a:gd name="connsiteX0-1" fmla="*/ 0 w 1828800"/>
              <a:gd name="connsiteY0-2" fmla="*/ 463642 h 463642"/>
              <a:gd name="connsiteX1-3" fmla="*/ 402156 w 1828800"/>
              <a:gd name="connsiteY1-4" fmla="*/ 0 h 463642"/>
              <a:gd name="connsiteX2-5" fmla="*/ 1714500 w 1828800"/>
              <a:gd name="connsiteY2-6" fmla="*/ 6442 h 463642"/>
              <a:gd name="connsiteX3-7" fmla="*/ 1828800 w 1828800"/>
              <a:gd name="connsiteY3-8" fmla="*/ 463642 h 463642"/>
              <a:gd name="connsiteX4-9" fmla="*/ 0 w 1828800"/>
              <a:gd name="connsiteY4-10" fmla="*/ 463642 h 463642"/>
              <a:gd name="connsiteX0-11" fmla="*/ 0 w 2001385"/>
              <a:gd name="connsiteY0-12" fmla="*/ 463642 h 463642"/>
              <a:gd name="connsiteX1-13" fmla="*/ 402156 w 2001385"/>
              <a:gd name="connsiteY1-14" fmla="*/ 0 h 463642"/>
              <a:gd name="connsiteX2-15" fmla="*/ 1714500 w 2001385"/>
              <a:gd name="connsiteY2-16" fmla="*/ 6442 h 463642"/>
              <a:gd name="connsiteX3-17" fmla="*/ 2001385 w 2001385"/>
              <a:gd name="connsiteY3-18" fmla="*/ 426441 h 463642"/>
              <a:gd name="connsiteX4-19" fmla="*/ 0 w 2001385"/>
              <a:gd name="connsiteY4-20" fmla="*/ 463642 h 463642"/>
              <a:gd name="connsiteX0-21" fmla="*/ 0 w 2001385"/>
              <a:gd name="connsiteY0-22" fmla="*/ 463642 h 463642"/>
              <a:gd name="connsiteX1-23" fmla="*/ 402156 w 2001385"/>
              <a:gd name="connsiteY1-24" fmla="*/ 0 h 463642"/>
              <a:gd name="connsiteX2-25" fmla="*/ 1514076 w 2001385"/>
              <a:gd name="connsiteY2-26" fmla="*/ 7706 h 463642"/>
              <a:gd name="connsiteX3-27" fmla="*/ 2001385 w 2001385"/>
              <a:gd name="connsiteY3-28" fmla="*/ 426441 h 463642"/>
              <a:gd name="connsiteX4-29" fmla="*/ 0 w 2001385"/>
              <a:gd name="connsiteY4-30" fmla="*/ 463642 h 463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01385" h="463642">
                <a:moveTo>
                  <a:pt x="0" y="463642"/>
                </a:moveTo>
                <a:lnTo>
                  <a:pt x="402156" y="0"/>
                </a:lnTo>
                <a:lnTo>
                  <a:pt x="1514076" y="7706"/>
                </a:lnTo>
                <a:lnTo>
                  <a:pt x="2001385" y="426441"/>
                </a:lnTo>
                <a:lnTo>
                  <a:pt x="0" y="463642"/>
                </a:lnTo>
                <a:close/>
              </a:path>
            </a:pathLst>
          </a:custGeom>
          <a:solidFill>
            <a:srgbClr val="FF8BA9">
              <a:lumMod val="20000"/>
              <a:lumOff val="80000"/>
            </a:srgbClr>
          </a:solidFill>
          <a:ln w="3175">
            <a:noFill/>
          </a:ln>
          <a:effectLst>
            <a:outerShdw blurRad="1270000" dist="431800" dir="2700000" sx="25000" sy="25000" algn="tl" rotWithShape="0">
              <a:prstClr val="black">
                <a:alpha val="100000"/>
              </a:prst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1" name="Right Triangle 51"/>
          <p:cNvSpPr/>
          <p:nvPr>
            <p:custDataLst>
              <p:tags r:id="rId20"/>
            </p:custDataLst>
          </p:nvPr>
        </p:nvSpPr>
        <p:spPr bwMode="auto">
          <a:xfrm flipH="1">
            <a:off x="8118467" y="4965857"/>
            <a:ext cx="114379" cy="100785"/>
          </a:xfrm>
          <a:prstGeom prst="rtTriangle">
            <a:avLst/>
          </a:prstGeom>
          <a:solidFill>
            <a:srgbClr val="FF8BA9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2" name="Right Triangle 52"/>
          <p:cNvSpPr/>
          <p:nvPr>
            <p:custDataLst>
              <p:tags r:id="rId21"/>
            </p:custDataLst>
          </p:nvPr>
        </p:nvSpPr>
        <p:spPr bwMode="auto">
          <a:xfrm flipH="1">
            <a:off x="9005841" y="4189580"/>
            <a:ext cx="114379" cy="100785"/>
          </a:xfrm>
          <a:prstGeom prst="rtTriangle">
            <a:avLst/>
          </a:prstGeom>
          <a:solidFill>
            <a:srgbClr val="FF8BA9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73" name="TextBox 15"/>
          <p:cNvSpPr txBox="1"/>
          <p:nvPr>
            <p:custDataLst>
              <p:tags r:id="rId22"/>
            </p:custDataLst>
          </p:nvPr>
        </p:nvSpPr>
        <p:spPr>
          <a:xfrm>
            <a:off x="8232379" y="4535529"/>
            <a:ext cx="2697278" cy="421421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p>
            <a:pPr lvl="0" algn="r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  <a:sym typeface="微软雅黑" charset="-122"/>
              </a:rPr>
              <a:t>共同学习</a:t>
            </a:r>
            <a:endParaRPr lang="en-US" altLang="zh-CN">
              <a:latin typeface="楷体" charset="0"/>
              <a:ea typeface="楷体" charset="0"/>
              <a:cs typeface="楷体" charset="0"/>
              <a:sym typeface="微软雅黑" charset="-122"/>
            </a:endParaRPr>
          </a:p>
        </p:txBody>
      </p:sp>
      <p:pic>
        <p:nvPicPr>
          <p:cNvPr id="79" name="图片 78" descr="343435383037343b343533303738313bb1e3c0fbccf9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092787" y="4586625"/>
            <a:ext cx="318761" cy="318761"/>
          </a:xfrm>
          <a:prstGeom prst="rect">
            <a:avLst/>
          </a:prstGeom>
        </p:spPr>
      </p:pic>
      <p:sp>
        <p:nvSpPr>
          <p:cNvPr id="113" name="矩形 112"/>
          <p:cNvSpPr/>
          <p:nvPr>
            <p:custDataLst>
              <p:tags r:id="rId26"/>
            </p:custDataLst>
          </p:nvPr>
        </p:nvSpPr>
        <p:spPr>
          <a:xfrm>
            <a:off x="4294505" y="771525"/>
            <a:ext cx="4241800" cy="121285"/>
          </a:xfrm>
          <a:prstGeom prst="rect">
            <a:avLst/>
          </a:prstGeom>
          <a:gradFill>
            <a:gsLst>
              <a:gs pos="0">
                <a:srgbClr val="AE7EF7">
                  <a:alpha val="0"/>
                </a:srgbClr>
              </a:gs>
              <a:gs pos="57000">
                <a:srgbClr val="AE7EF7">
                  <a:lumMod val="40000"/>
                  <a:lumOff val="60000"/>
                </a:srgbClr>
              </a:gs>
              <a:gs pos="100000">
                <a:srgbClr val="AE7EF7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14" name="文本框 5"/>
          <p:cNvSpPr txBox="1"/>
          <p:nvPr>
            <p:custDataLst>
              <p:tags r:id="rId27"/>
            </p:custDataLst>
          </p:nvPr>
        </p:nvSpPr>
        <p:spPr>
          <a:xfrm>
            <a:off x="3758565" y="140970"/>
            <a:ext cx="5143500" cy="615950"/>
          </a:xfrm>
          <a:prstGeom prst="rect">
            <a:avLst/>
          </a:prstGeom>
          <a:noFill/>
        </p:spPr>
        <p:txBody>
          <a:bodyPr wrap="square" bIns="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9pPr>
          </a:lstStyle>
          <a:p>
            <a:pPr algn="ctr"/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楷体" charset="0"/>
                <a:ea typeface="楷体" charset="0"/>
                <a:sym typeface="微软雅黑" charset="-122"/>
              </a:rPr>
              <a:t>强化学习第一次文献阅读</a:t>
            </a:r>
            <a:endParaRPr lang="zh-CN" altLang="en-US" sz="32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楷体" charset="0"/>
              <a:ea typeface="楷体" charset="0"/>
              <a:sym typeface="微软雅黑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74695" y="497861"/>
                <a:ext cx="6557280" cy="5219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楷体" charset="0"/>
                  </a:rPr>
                  <a:t>2</a:t>
                </a:r>
                <a:r>
                  <a:rPr lang="en-US" altLang="zh-CN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Arial" panose="020B0604020202020204" pitchFamily="34" charset="0"/>
                  </a:rPr>
                  <a:t>.1</a:t>
                </a:r>
                <a:r>
                  <a:rPr lang="en-US" altLang="zh-CN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楷体" charset="0"/>
                  </a:rPr>
                  <a:t> </a:t>
                </a:r>
                <a:r>
                  <a:rPr lang="zh-CN" altLang="en-US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Arial" panose="020B0604020202020204" pitchFamily="34" charset="0"/>
                  </a:rPr>
                  <a:t>奖励机制 &amp; </a:t>
                </a:r>
                <a:r>
                  <a:rPr lang="en-US" altLang="zh-CN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楷体" charset="0"/>
                  </a:rPr>
                  <a:t>2.1.1 </a:t>
                </a:r>
                <a:r>
                  <a:rPr lang="zh-CN" altLang="en-US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楷体" charset="0"/>
                  </a:rPr>
                  <a:t>混合内在奖</a:t>
                </a:r>
                <a:r>
                  <a:rPr lang="zh-CN" altLang="en-US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楷体" charset="0"/>
                  </a:rPr>
                  <a:t>励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rgbClr val="7B68A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7B68A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B68A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7B68A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楷体" charset="0"/>
                  </a:rPr>
                  <a:t> </a:t>
                </a:r>
                <a:endParaRPr lang="zh-CN" altLang="en-US" sz="2800" b="1" dirty="0">
                  <a:solidFill>
                    <a:srgbClr val="7B68A1"/>
                  </a:solidFill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95" y="497861"/>
                <a:ext cx="6557280" cy="521970"/>
              </a:xfrm>
              <a:prstGeom prst="rect">
                <a:avLst/>
              </a:prstGeom>
              <a:blipFill rotWithShape="1">
                <a:blip r:embed="rId1"/>
                <a:stretch>
                  <a:fillRect t="-4" r="4" b="-4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2"/>
              <p:cNvSpPr/>
              <p:nvPr/>
            </p:nvSpPr>
            <p:spPr>
              <a:xfrm>
                <a:off x="2034037" y="1019868"/>
                <a:ext cx="2404399" cy="1161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algn="l"/>
                <a:r>
                  <a:rPr lang="zh-CN" altLang="en-US" sz="1600" dirty="0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r>
                  <a:rPr lang="zh-CN" altLang="en-US" dirty="0">
                    <a:latin typeface="楷体" charset="0"/>
                    <a:ea typeface="楷体" charset="0"/>
                    <a:cs typeface="楷体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𝑒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𝛽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altLang="zh-CN">
                  <a:latin typeface="Cambria Math" panose="02040503050406030204" charset="0"/>
                  <a:ea typeface="楷体" charset="0"/>
                  <a:cs typeface="Cambria Math" panose="0204050305040603020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r>
                  <a:rPr lang="zh-CN" altLang="en-US">
                    <a:latin typeface="Cambria Math" panose="02040503050406030204" charset="0"/>
                    <a:ea typeface="楷体" charset="0"/>
                    <a:cs typeface="Cambria Math" panose="02040503050406030204" charset="0"/>
                  </a:rPr>
                  <a:t>外在奖励</a:t>
                </a:r>
                <a:endParaRPr lang="zh-CN" altLang="en-US">
                  <a:latin typeface="Cambria Math" panose="02040503050406030204" charset="0"/>
                  <a:ea typeface="楷体" charset="0"/>
                  <a:cs typeface="Cambria Math" panose="0204050305040603020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r>
                  <a:rPr lang="zh-CN" altLang="en-US">
                    <a:latin typeface="Cambria Math" panose="02040503050406030204" charset="0"/>
                    <a:ea typeface="楷体" charset="0"/>
                    <a:cs typeface="Cambria Math" panose="02040503050406030204" charset="0"/>
                  </a:rPr>
                  <a:t>内在奖励</a:t>
                </a:r>
                <a:endParaRPr lang="zh-CN" altLang="en-US">
                  <a:latin typeface="Cambria Math" panose="02040503050406030204" charset="0"/>
                  <a:ea typeface="楷体" charset="0"/>
                  <a:cs typeface="Cambria Math" panose="0204050305040603020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r>
                  <a:rPr lang="zh-CN" altLang="en-US">
                    <a:latin typeface="Cambria Math" panose="02040503050406030204" charset="0"/>
                    <a:ea typeface="楷体" charset="0"/>
                    <a:cs typeface="Cambria Math" panose="02040503050406030204" charset="0"/>
                  </a:rPr>
                  <a:t>相关性加权</a:t>
                </a:r>
                <a:r>
                  <a:rPr lang="en-US" altLang="zh-CN">
                    <a:latin typeface="Cambria Math" panose="02040503050406030204" charset="0"/>
                    <a:ea typeface="楷体" charset="0"/>
                    <a:cs typeface="Cambria Math" panose="02040503050406030204" charset="0"/>
                  </a:rPr>
                  <a:t> (</a:t>
                </a:r>
                <a:r>
                  <a:rPr lang="zh-CN" altLang="en-US">
                    <a:latin typeface="Cambria Math" panose="02040503050406030204" charset="0"/>
                    <a:ea typeface="楷体" charset="0"/>
                    <a:cs typeface="Cambria Math" panose="02040503050406030204" charset="0"/>
                  </a:rPr>
                  <a:t>正</a:t>
                </a:r>
                <a:r>
                  <a:rPr lang="en-US" altLang="zh-CN">
                    <a:latin typeface="Cambria Math" panose="02040503050406030204" charset="0"/>
                    <a:ea typeface="楷体" charset="0"/>
                    <a:cs typeface="Cambria Math" panose="02040503050406030204" charset="0"/>
                  </a:rPr>
                  <a:t>)</a:t>
                </a:r>
                <a:endParaRPr lang="en-US" altLang="zh-CN">
                  <a:latin typeface="Cambria Math" panose="02040503050406030204" charset="0"/>
                  <a:ea typeface="楷体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37" y="1019868"/>
                <a:ext cx="2404399" cy="1161990"/>
              </a:xfrm>
              <a:prstGeom prst="rect">
                <a:avLst/>
              </a:prstGeom>
              <a:blipFill rotWithShape="1">
                <a:blip r:embed="rId3"/>
                <a:stretch>
                  <a:fillRect l="-5" t="-5" r="18" b="-14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upload_post_object_v2_11860645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528" y="2504852"/>
            <a:ext cx="6185029" cy="36425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2"/>
              <p:cNvSpPr/>
              <p:nvPr/>
            </p:nvSpPr>
            <p:spPr>
              <a:xfrm>
                <a:off x="5640100" y="1338042"/>
                <a:ext cx="5148576" cy="95283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indent="0" algn="l">
                  <a:buNone/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r>
                  <a:rPr lang="zh-CN" altLang="en-US" b="1">
                    <a:latin typeface="楷体" charset="0"/>
                    <a:ea typeface="楷体" charset="0"/>
                    <a:cs typeface="楷体" charset="0"/>
                  </a:rPr>
                  <a:t>幕记忆（</a:t>
                </a:r>
                <a:r>
                  <a:rPr lang="en-US" altLang="zh-CN" b="1">
                    <a:latin typeface="楷体" charset="0"/>
                    <a:ea typeface="楷体" charset="0"/>
                    <a:cs typeface="楷体" charset="0"/>
                  </a:rPr>
                  <a:t>Episodic Memory</a:t>
                </a:r>
                <a:r>
                  <a:rPr lang="zh-CN" altLang="en-US" b="1">
                    <a:latin typeface="楷体" charset="0"/>
                    <a:ea typeface="楷体" charset="0"/>
                    <a:cs typeface="楷体" charset="0"/>
                  </a:rPr>
                  <a:t>）</a:t>
                </a:r>
                <a:r>
                  <a:rPr lang="en-US" altLang="zh-CN" b="1">
                    <a:latin typeface="楷体" charset="0"/>
                    <a:ea typeface="楷体" charset="0"/>
                    <a:cs typeface="楷体" charset="0"/>
                  </a:rPr>
                  <a:t>M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：动态储存一幕的可控状态，</a:t>
                </a:r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t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时刻为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),…,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)}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。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indent="0" algn="l">
                  <a:buNone/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每幕重置。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endParaRPr lang="en-US" altLang="zh-CN"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5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00" y="1338042"/>
                <a:ext cx="5148576" cy="952834"/>
              </a:xfrm>
              <a:prstGeom prst="rect">
                <a:avLst/>
              </a:prstGeom>
              <a:blipFill rotWithShape="1">
                <a:blip r:embed="rId5"/>
                <a:stretch>
                  <a:fillRect l="-1" t="-10" r="1" b="-53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/>
          <p:nvPr/>
        </p:nvGraphicFramePr>
        <p:xfrm>
          <a:off x="369818" y="2348991"/>
          <a:ext cx="5222240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995"/>
                <a:gridCol w="2784475"/>
                <a:gridCol w="171577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楷体" charset="0"/>
                        <a:ea typeface="楷体" charset="0"/>
                        <a:cs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楷体" charset="0"/>
                          <a:ea typeface="楷体" charset="0"/>
                        </a:rPr>
                        <a:t>每幕新颖性</a:t>
                      </a:r>
                      <a:endParaRPr lang="zh-CN" altLang="en-US" b="1">
                        <a:latin typeface="楷体" charset="0"/>
                        <a:ea typeface="楷体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b="1">
                          <a:latin typeface="楷体" charset="0"/>
                          <a:ea typeface="楷体" charset="0"/>
                        </a:rPr>
                        <a:t>（</a:t>
                      </a:r>
                      <a:r>
                        <a:rPr lang="en-US" altLang="zh-CN" b="1">
                          <a:latin typeface="楷体" charset="0"/>
                          <a:ea typeface="楷体" charset="0"/>
                        </a:rPr>
                        <a:t>episodic</a:t>
                      </a:r>
                      <a:r>
                        <a:rPr lang="zh-CN" altLang="en-US" b="1">
                          <a:latin typeface="楷体" charset="0"/>
                          <a:ea typeface="楷体" charset="0"/>
                        </a:rPr>
                        <a:t>）</a:t>
                      </a:r>
                      <a:endParaRPr lang="zh-CN" altLang="en-US" b="1">
                        <a:latin typeface="楷体" charset="0"/>
                        <a:ea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楷体" charset="0"/>
                          <a:ea typeface="楷体" charset="0"/>
                        </a:rPr>
                        <a:t>全局新颖性</a:t>
                      </a:r>
                      <a:endParaRPr lang="zh-CN" altLang="en-US" b="1">
                        <a:latin typeface="楷体" charset="0"/>
                        <a:ea typeface="楷体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b="1">
                          <a:latin typeface="楷体" charset="0"/>
                          <a:ea typeface="楷体" charset="0"/>
                        </a:rPr>
                        <a:t>（</a:t>
                      </a:r>
                      <a:r>
                        <a:rPr lang="en-US" altLang="zh-CN" b="1">
                          <a:latin typeface="楷体" charset="0"/>
                          <a:ea typeface="楷体" charset="0"/>
                        </a:rPr>
                        <a:t>life-long</a:t>
                      </a:r>
                      <a:r>
                        <a:rPr lang="zh-CN" altLang="en-US" b="1">
                          <a:latin typeface="楷体" charset="0"/>
                          <a:ea typeface="楷体" charset="0"/>
                        </a:rPr>
                        <a:t>）</a:t>
                      </a:r>
                      <a:endParaRPr lang="zh-CN" altLang="en-US" b="1">
                        <a:latin typeface="楷体" charset="0"/>
                        <a:ea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用途</a:t>
                      </a:r>
                      <a:endParaRPr lang="zh-CN" altLang="en-US">
                        <a:latin typeface="楷体" charset="0"/>
                        <a:ea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短期探索：</a:t>
                      </a:r>
                      <a:endParaRPr lang="zh-CN" altLang="en-US">
                        <a:latin typeface="楷体" charset="0"/>
                        <a:ea typeface="楷体" charset="0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楷体" charset="0"/>
                          <a:ea typeface="楷体" charset="0"/>
                        </a:rPr>
                        <a:t>异</a:t>
                      </a: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幕重复访问熟悉状态，单幕多样化探索。</a:t>
                      </a:r>
                      <a:endParaRPr lang="zh-CN" altLang="en-US">
                        <a:latin typeface="楷体" charset="0"/>
                        <a:ea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长期探索：</a:t>
                      </a:r>
                      <a:endParaRPr lang="zh-CN" altLang="en-US">
                        <a:latin typeface="楷体" charset="0"/>
                        <a:ea typeface="楷体" charset="0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熟悉状态，防止跨幕重复访问。</a:t>
                      </a:r>
                      <a:endParaRPr lang="zh-CN" altLang="en-US">
                        <a:latin typeface="楷体" charset="0"/>
                        <a:ea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更新</a:t>
                      </a:r>
                      <a:r>
                        <a:rPr lang="zh-CN" altLang="en-US">
                          <a:latin typeface="楷体" charset="0"/>
                          <a:ea typeface="楷体" charset="0"/>
                          <a:cs typeface="Arial" panose="020B0604020202020204" pitchFamily="34" charset="0"/>
                        </a:rPr>
                        <a:t>方式</a:t>
                      </a:r>
                      <a:endParaRPr lang="zh-CN" altLang="en-US">
                        <a:latin typeface="楷体" charset="0"/>
                        <a:ea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在一幕中，依据当前状态与幕记忆差异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楷体" charset="0"/>
                          <a:ea typeface="楷体" charset="0"/>
                        </a:rPr>
                        <a:t>更新，</a:t>
                      </a: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相同历史相似性的状态，无论过往幕中访问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楷体" charset="0"/>
                          <a:ea typeface="楷体" charset="0"/>
                        </a:rPr>
                        <a:t>次数</a:t>
                      </a: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，奖励相同。</a:t>
                      </a:r>
                      <a:endParaRPr lang="zh-CN" altLang="en-US">
                        <a:latin typeface="楷体" charset="0"/>
                        <a:ea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梯度下降。</a:t>
                      </a:r>
                      <a:endParaRPr lang="zh-CN" altLang="en-US">
                        <a:latin typeface="楷体" charset="0"/>
                        <a:ea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更新速度</a:t>
                      </a:r>
                      <a:endParaRPr lang="zh-CN" altLang="en-US">
                        <a:latin typeface="楷体" charset="0"/>
                        <a:ea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较快</a:t>
                      </a:r>
                      <a:endParaRPr lang="zh-CN" altLang="en-US">
                        <a:latin typeface="楷体" charset="0"/>
                        <a:ea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charset="0"/>
                          <a:ea typeface="楷体" charset="0"/>
                        </a:rPr>
                        <a:t>较慢</a:t>
                      </a:r>
                      <a:endParaRPr lang="zh-CN" altLang="en-US">
                        <a:latin typeface="楷体" charset="0"/>
                        <a:ea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5693496" y="2612628"/>
            <a:ext cx="1278216" cy="516550"/>
          </a:xfrm>
          <a:prstGeom prst="rect">
            <a:avLst/>
          </a:prstGeom>
          <a:noFill/>
          <a:ln w="1016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5693496" y="5375813"/>
            <a:ext cx="1278216" cy="525455"/>
          </a:xfrm>
          <a:prstGeom prst="rect">
            <a:avLst/>
          </a:prstGeom>
          <a:noFill/>
          <a:ln w="1016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0" name="直接箭头连接符 9"/>
          <p:cNvCxnSpPr>
            <a:endCxn id="5" idx="2"/>
          </p:cNvCxnSpPr>
          <p:nvPr userDrawn="1"/>
        </p:nvCxnSpPr>
        <p:spPr>
          <a:xfrm flipH="1" flipV="1">
            <a:off x="8214388" y="2290876"/>
            <a:ext cx="1633972" cy="3554642"/>
          </a:xfrm>
          <a:prstGeom prst="straightConnector1">
            <a:avLst/>
          </a:prstGeom>
          <a:ln w="38100" cap="flat" cmpd="sng" algn="ctr">
            <a:solidFill>
              <a:srgbClr val="7B68A1">
                <a:alpha val="61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upload_post_object_v2_1186064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2761" y="3929658"/>
            <a:ext cx="4186983" cy="24658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74695" y="497861"/>
                <a:ext cx="6557280" cy="5219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楷体" charset="0"/>
                  </a:rPr>
                  <a:t>2</a:t>
                </a:r>
                <a:r>
                  <a:rPr lang="en-US" altLang="zh-CN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Arial" panose="020B0604020202020204" pitchFamily="34" charset="0"/>
                  </a:rPr>
                  <a:t>.1.2</a:t>
                </a:r>
                <a:r>
                  <a:rPr lang="en-US" altLang="zh-CN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楷体" charset="0"/>
                  </a:rPr>
                  <a:t> </a:t>
                </a:r>
                <a:r>
                  <a:rPr lang="zh-CN" altLang="en-US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楷体" charset="0"/>
                  </a:rPr>
                  <a:t>内在奖励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rgbClr val="7B68A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7B68A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B68A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7B68A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楷体" charset="0"/>
                  </a:rPr>
                  <a:t> </a:t>
                </a:r>
                <a:r>
                  <a:rPr lang="zh-CN" altLang="en-US" sz="2800" b="1" dirty="0">
                    <a:solidFill>
                      <a:srgbClr val="7B68A1"/>
                    </a:solidFill>
                    <a:latin typeface="楷体" charset="0"/>
                    <a:ea typeface="楷体" charset="0"/>
                    <a:cs typeface="楷体" charset="0"/>
                  </a:rPr>
                  <a:t>的更新</a:t>
                </a:r>
                <a:endParaRPr lang="zh-CN" altLang="en-US" sz="2800" b="1" dirty="0">
                  <a:solidFill>
                    <a:srgbClr val="7B68A1"/>
                  </a:solidFill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95" y="497861"/>
                <a:ext cx="6557280" cy="521970"/>
              </a:xfrm>
              <a:prstGeom prst="rect">
                <a:avLst/>
              </a:prstGeom>
              <a:blipFill rotWithShape="1">
                <a:blip r:embed="rId2"/>
                <a:stretch>
                  <a:fillRect t="-4" r="4" b="-4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2"/>
              <p:cNvSpPr/>
              <p:nvPr/>
            </p:nvSpPr>
            <p:spPr>
              <a:xfrm>
                <a:off x="6244347" y="2622612"/>
                <a:ext cx="3294252" cy="55425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indent="0" algn="l">
                  <a:buNone/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标准化均方差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𝑒𝑟𝑟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𝑒𝑟𝑟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𝑒𝑟𝑟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endParaRPr lang="en-US" altLang="zh-CN"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5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347" y="2622612"/>
                <a:ext cx="3294252" cy="554255"/>
              </a:xfrm>
              <a:prstGeom prst="rect">
                <a:avLst/>
              </a:prstGeom>
              <a:blipFill rotWithShape="1">
                <a:blip r:embed="rId4"/>
                <a:stretch>
                  <a:fillRect l="-12" t="-11" r="8" b="-142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2"/>
              <p:cNvSpPr/>
              <p:nvPr/>
            </p:nvSpPr>
            <p:spPr>
              <a:xfrm>
                <a:off x="5222764" y="1024461"/>
                <a:ext cx="1746472" cy="418583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𝑒𝑝𝑖𝑠𝑜𝑑𝑖𝑐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11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764" y="1024461"/>
                <a:ext cx="1746472" cy="418583"/>
              </a:xfrm>
              <a:prstGeom prst="rect">
                <a:avLst/>
              </a:prstGeom>
              <a:blipFill rotWithShape="1">
                <a:blip r:embed="rId5"/>
                <a:stretch>
                  <a:fillRect l="-30" t="-49" r="6" b="-131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32"/>
              <p:cNvSpPr/>
              <p:nvPr/>
            </p:nvSpPr>
            <p:spPr>
              <a:xfrm>
                <a:off x="587888" y="1753598"/>
                <a:ext cx="5077328" cy="81044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indent="0" algn="l">
                  <a:buNone/>
                </a:pPr>
                <a:r>
                  <a:rPr lang="zh-CN" altLang="en-US">
                    <a:latin typeface="楷体" charset="0"/>
                    <a:ea typeface="楷体" charset="0"/>
                  </a:rPr>
                  <a:t>每幕</a:t>
                </a:r>
                <a:r>
                  <a:rPr>
                    <a:latin typeface="楷体" charset="0"/>
                    <a:ea typeface="楷体" charset="0"/>
                  </a:rPr>
                  <a:t>新颖性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𝑒𝑝𝑖𝑠𝑜𝑑𝑖𝑐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/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rad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/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𝐾</m:t>
                                </m:r>
                              </m:e>
                            </m:nary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rad>
                      </m:den>
                    </m:f>
                  </m:oMath>
                </a14:m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endParaRPr lang="en-US" altLang="zh-CN"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1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88" y="1753598"/>
                <a:ext cx="5077328" cy="810448"/>
              </a:xfrm>
              <a:prstGeom prst="rect">
                <a:avLst/>
              </a:prstGeom>
              <a:blipFill rotWithShape="1">
                <a:blip r:embed="rId6"/>
                <a:stretch>
                  <a:fillRect l="-10" t="-45" r="8" b="-28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 userDrawn="1"/>
        </p:nvSpPr>
        <p:spPr>
          <a:xfrm>
            <a:off x="5812715" y="1082342"/>
            <a:ext cx="699337" cy="302805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6582333" y="1082342"/>
            <a:ext cx="236210" cy="302805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832679" y="2011890"/>
            <a:ext cx="653156" cy="188662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994732" y="2799076"/>
                <a:ext cx="1837991" cy="692518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状态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在本幕中的访问次数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32" y="2799076"/>
                <a:ext cx="1837991" cy="692518"/>
              </a:xfrm>
              <a:prstGeom prst="rect">
                <a:avLst/>
              </a:prstGeom>
              <a:blipFill rotWithShape="1">
                <a:blip r:embed="rId7"/>
                <a:stretch>
                  <a:fillRect l="-18" t="-91" r="34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 userDrawn="1"/>
        </p:nvSpPr>
        <p:spPr>
          <a:xfrm>
            <a:off x="3832752" y="2031402"/>
            <a:ext cx="1411686" cy="274408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2627903" y="2892082"/>
            <a:ext cx="30861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≈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2818403" y="2799076"/>
                <a:ext cx="2949856" cy="692533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zh-CN" altLang="en-US">
                    <a:latin typeface="楷体" charset="0"/>
                    <a:ea typeface="楷体" charset="0"/>
                  </a:rPr>
                  <a:t>逆核函数</a:t>
                </a:r>
                <a:r>
                  <a:rPr lang="zh-CN" altLang="en-US">
                    <a:latin typeface="楷体" charset="0"/>
                    <a:ea typeface="楷体" charset="0"/>
                    <a:cs typeface="Arial" panose="020B0604020202020204" pitchFamily="34" charset="0"/>
                  </a:rPr>
                  <a:t>计算的</a:t>
                </a:r>
                <a:r>
                  <a:rPr lang="zh-CN" altLang="en-US">
                    <a:latin typeface="楷体" charset="0"/>
                    <a:ea typeface="楷体" charset="0"/>
                  </a:rPr>
                  <a:t>相似性之和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03" y="2799076"/>
                <a:ext cx="2949856" cy="692533"/>
              </a:xfrm>
              <a:prstGeom prst="rect">
                <a:avLst/>
              </a:prstGeom>
              <a:blipFill rotWithShape="1">
                <a:blip r:embed="rId8"/>
                <a:stretch>
                  <a:fillRect l="-9" t="-91" r="19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>
            <a:stCxn id="14" idx="2"/>
            <a:endCxn id="13" idx="0"/>
          </p:cNvCxnSpPr>
          <p:nvPr userDrawn="1"/>
        </p:nvCxnSpPr>
        <p:spPr>
          <a:xfrm flipH="1">
            <a:off x="3126836" y="1385163"/>
            <a:ext cx="3035935" cy="368935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6" idx="2"/>
            <a:endCxn id="17" idx="0"/>
          </p:cNvCxnSpPr>
          <p:nvPr userDrawn="1"/>
        </p:nvCxnSpPr>
        <p:spPr>
          <a:xfrm flipH="1">
            <a:off x="1914022" y="2200570"/>
            <a:ext cx="1245870" cy="598805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0" idx="2"/>
            <a:endCxn id="22" idx="0"/>
          </p:cNvCxnSpPr>
          <p:nvPr userDrawn="1"/>
        </p:nvCxnSpPr>
        <p:spPr>
          <a:xfrm flipH="1">
            <a:off x="4293357" y="2305980"/>
            <a:ext cx="245745" cy="493395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 userDrawn="1"/>
        </p:nvSpPr>
        <p:spPr>
          <a:xfrm>
            <a:off x="3053747" y="3206807"/>
            <a:ext cx="432121" cy="231557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8432" y="3714264"/>
            <a:ext cx="902858" cy="369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latin typeface="楷体" charset="0"/>
                <a:ea typeface="楷体" charset="0"/>
                <a:cs typeface="楷体" charset="0"/>
              </a:rPr>
              <a:t>k-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近邻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cxnSp>
        <p:nvCxnSpPr>
          <p:cNvPr id="28" name="直接箭头连接符 27"/>
          <p:cNvCxnSpPr>
            <a:stCxn id="26" idx="2"/>
            <a:endCxn id="27" idx="0"/>
          </p:cNvCxnSpPr>
          <p:nvPr userDrawn="1"/>
        </p:nvCxnSpPr>
        <p:spPr>
          <a:xfrm flipH="1">
            <a:off x="3269604" y="3438604"/>
            <a:ext cx="635" cy="275590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088344" y="3638954"/>
            <a:ext cx="1552998" cy="4135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小常数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0.001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4783770" y="3162907"/>
            <a:ext cx="162079" cy="229979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32" name="直接箭头连接符 31"/>
          <p:cNvCxnSpPr>
            <a:stCxn id="31" idx="2"/>
            <a:endCxn id="29" idx="0"/>
          </p:cNvCxnSpPr>
          <p:nvPr userDrawn="1"/>
        </p:nvCxnSpPr>
        <p:spPr>
          <a:xfrm>
            <a:off x="4864809" y="3392884"/>
            <a:ext cx="0" cy="246380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2859189" y="4052419"/>
                <a:ext cx="2385213" cy="903339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𝜖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189" y="4052419"/>
                <a:ext cx="2385213" cy="903339"/>
              </a:xfrm>
              <a:prstGeom prst="rect">
                <a:avLst/>
              </a:prstGeom>
              <a:blipFill rotWithShape="1">
                <a:blip r:embed="rId9"/>
                <a:stretch>
                  <a:fillRect l="-18" t="-54" r="2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 userDrawn="1"/>
        </p:nvSpPr>
        <p:spPr>
          <a:xfrm>
            <a:off x="3528780" y="3099008"/>
            <a:ext cx="1046058" cy="293899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36" name="直接箭头连接符 35"/>
          <p:cNvCxnSpPr>
            <a:stCxn id="34" idx="2"/>
            <a:endCxn id="33" idx="0"/>
          </p:cNvCxnSpPr>
          <p:nvPr userDrawn="1"/>
        </p:nvCxnSpPr>
        <p:spPr>
          <a:xfrm>
            <a:off x="4051632" y="3392884"/>
            <a:ext cx="0" cy="659765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矩形 37"/>
          <p:cNvSpPr/>
          <p:nvPr userDrawn="1"/>
        </p:nvSpPr>
        <p:spPr>
          <a:xfrm>
            <a:off x="4419754" y="4083834"/>
            <a:ext cx="155058" cy="181961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" name="矩形 39"/>
          <p:cNvSpPr/>
          <p:nvPr userDrawn="1"/>
        </p:nvSpPr>
        <p:spPr>
          <a:xfrm>
            <a:off x="3930305" y="4343784"/>
            <a:ext cx="750100" cy="292580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2" name="矩形 41"/>
          <p:cNvSpPr/>
          <p:nvPr userDrawn="1"/>
        </p:nvSpPr>
        <p:spPr>
          <a:xfrm>
            <a:off x="4181745" y="4636396"/>
            <a:ext cx="317778" cy="322513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44" name="直接箭头连接符 43"/>
          <p:cNvCxnSpPr>
            <a:stCxn id="38" idx="3"/>
            <a:endCxn id="50" idx="1"/>
          </p:cNvCxnSpPr>
          <p:nvPr userDrawn="1"/>
        </p:nvCxnSpPr>
        <p:spPr>
          <a:xfrm>
            <a:off x="4574721" y="4175216"/>
            <a:ext cx="937895" cy="378460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Rectangle 32"/>
          <p:cNvSpPr/>
          <p:nvPr/>
        </p:nvSpPr>
        <p:spPr>
          <a:xfrm>
            <a:off x="2700843" y="4811929"/>
            <a:ext cx="1131956" cy="387412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欧氏距离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 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pPr algn="l"/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cxnSp>
        <p:nvCxnSpPr>
          <p:cNvPr id="47" name="直接箭头连接符 46"/>
          <p:cNvCxnSpPr>
            <a:stCxn id="40" idx="1"/>
            <a:endCxn id="46" idx="0"/>
          </p:cNvCxnSpPr>
          <p:nvPr userDrawn="1"/>
        </p:nvCxnSpPr>
        <p:spPr>
          <a:xfrm flipH="1">
            <a:off x="3267322" y="4490576"/>
            <a:ext cx="662940" cy="321310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8" name="Rectangle 32"/>
          <p:cNvSpPr/>
          <p:nvPr/>
        </p:nvSpPr>
        <p:spPr>
          <a:xfrm>
            <a:off x="643216" y="5536746"/>
            <a:ext cx="7300217" cy="656873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楷体" charset="0"/>
                <a:ea typeface="楷体" charset="0"/>
                <a:cs typeface="楷体" charset="0"/>
              </a:rPr>
              <a:t>k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近邻欧氏距离平方的运行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均值，可递推求得，动态调整的距离基准。</a:t>
            </a:r>
            <a:endParaRPr lang="zh-CN" altLang="en-US">
              <a:solidFill>
                <a:schemeClr val="tx1"/>
              </a:solidFill>
              <a:latin typeface="楷体" charset="0"/>
              <a:ea typeface="楷体" charset="0"/>
              <a:cs typeface="楷体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不同问题的学习嵌入有不同的典型距离，运行值使其更具鲁棒性。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  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pPr algn="l"/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cxnSp>
        <p:nvCxnSpPr>
          <p:cNvPr id="49" name="直接箭头连接符 48"/>
          <p:cNvCxnSpPr>
            <a:stCxn id="42" idx="2"/>
            <a:endCxn id="48" idx="0"/>
          </p:cNvCxnSpPr>
          <p:nvPr userDrawn="1"/>
        </p:nvCxnSpPr>
        <p:spPr>
          <a:xfrm flipH="1">
            <a:off x="4293168" y="4958743"/>
            <a:ext cx="46990" cy="577850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512563" y="3929623"/>
            <a:ext cx="2110195" cy="1248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平滑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常数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0.001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防止分母为零并控制核函数对距离变化的敏感性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1" name="矩形 50"/>
          <p:cNvSpPr/>
          <p:nvPr userDrawn="1"/>
        </p:nvSpPr>
        <p:spPr>
          <a:xfrm>
            <a:off x="4940523" y="4548490"/>
            <a:ext cx="136446" cy="205535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53" name="直接箭头连接符 52"/>
          <p:cNvCxnSpPr>
            <a:stCxn id="51" idx="3"/>
            <a:endCxn id="50" idx="1"/>
          </p:cNvCxnSpPr>
          <p:nvPr userDrawn="1"/>
        </p:nvCxnSpPr>
        <p:spPr>
          <a:xfrm flipV="1">
            <a:off x="5076685" y="4553609"/>
            <a:ext cx="435610" cy="97790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 userDrawn="1"/>
        </p:nvSpPr>
        <p:spPr>
          <a:xfrm>
            <a:off x="450912" y="3638915"/>
            <a:ext cx="2018997" cy="1560426"/>
          </a:xfrm>
          <a:prstGeom prst="roundRect">
            <a:avLst/>
          </a:prstGeom>
          <a:solidFill>
            <a:srgbClr val="E2E6ED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1200">
                <a:solidFill>
                  <a:srgbClr val="000000"/>
                </a:solidFill>
              </a:rPr>
              <a:t>Alexander Pritzel, Benigno Uria, Sriram Srinivasan, Adrià Puigdom</a:t>
            </a:r>
            <a:r>
              <a:rPr lang="en-US" altLang="en-US" sz="1200">
                <a:solidFill>
                  <a:srgbClr val="000000"/>
                </a:solidFill>
              </a:rPr>
              <a:t>è</a:t>
            </a:r>
            <a:r>
              <a:rPr lang="en-US" altLang="zh-CN" sz="1200">
                <a:solidFill>
                  <a:srgbClr val="000000"/>
                </a:solidFill>
              </a:rPr>
              <a:t>nech, Oriol Vinyals, Demis Hassabis, Daan Wierstra, and Charles Blundell. Neural episodic control. ICML, 2017</a:t>
            </a:r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5" name="矩形 54"/>
          <p:cNvSpPr/>
          <p:nvPr userDrawn="1"/>
        </p:nvSpPr>
        <p:spPr>
          <a:xfrm>
            <a:off x="3008872" y="4196856"/>
            <a:ext cx="657162" cy="293899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56" name="直接箭头连接符 55"/>
          <p:cNvCxnSpPr>
            <a:stCxn id="55" idx="1"/>
            <a:endCxn id="54" idx="3"/>
          </p:cNvCxnSpPr>
          <p:nvPr userDrawn="1"/>
        </p:nvCxnSpPr>
        <p:spPr>
          <a:xfrm flipH="1">
            <a:off x="2470343" y="4344023"/>
            <a:ext cx="538480" cy="75565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矩形 57"/>
          <p:cNvSpPr/>
          <p:nvPr userDrawn="1"/>
        </p:nvSpPr>
        <p:spPr>
          <a:xfrm>
            <a:off x="10106653" y="4287809"/>
            <a:ext cx="236210" cy="302805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" name="矩形 58"/>
          <p:cNvSpPr/>
          <p:nvPr userDrawn="1"/>
        </p:nvSpPr>
        <p:spPr>
          <a:xfrm>
            <a:off x="11398027" y="4378089"/>
            <a:ext cx="236210" cy="288689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1188814" y="5536783"/>
            <a:ext cx="574639" cy="230234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32"/>
              <p:cNvSpPr/>
              <p:nvPr/>
            </p:nvSpPr>
            <p:spPr>
              <a:xfrm>
                <a:off x="7305623" y="3315304"/>
                <a:ext cx="2973635" cy="40150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𝑒𝑟𝑟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)=||</m:t>
                      </m:r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𝑔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)|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indent="0" algn="l">
                  <a:buNone/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endParaRPr lang="en-US" altLang="zh-CN"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61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623" y="3315304"/>
                <a:ext cx="2973635" cy="401506"/>
              </a:xfrm>
              <a:prstGeom prst="rect">
                <a:avLst/>
              </a:prstGeom>
              <a:blipFill rotWithShape="1">
                <a:blip r:embed="rId10"/>
                <a:stretch>
                  <a:fillRect l="-20" t="-150" r="17" b="-276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箭头连接符 61"/>
          <p:cNvCxnSpPr>
            <a:stCxn id="15" idx="3"/>
            <a:endCxn id="5" idx="0"/>
          </p:cNvCxnSpPr>
          <p:nvPr userDrawn="1"/>
        </p:nvCxnSpPr>
        <p:spPr>
          <a:xfrm>
            <a:off x="6818840" y="1233760"/>
            <a:ext cx="1073150" cy="1388745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32"/>
              <p:cNvSpPr/>
              <p:nvPr/>
            </p:nvSpPr>
            <p:spPr>
              <a:xfrm>
                <a:off x="8233848" y="1642134"/>
                <a:ext cx="2964729" cy="66367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indent="0" algn="l">
                  <a:buNone/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全局</a:t>
                </a:r>
                <a:r>
                  <a:rPr lang="zh-CN" altLang="en-US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新颖性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𝐿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是其上下限，过限设置为边界值。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indent="0" algn="l">
                  <a:buNone/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endParaRPr lang="en-US" altLang="zh-CN"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6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848" y="1642134"/>
                <a:ext cx="2964729" cy="663677"/>
              </a:xfrm>
              <a:prstGeom prst="rect">
                <a:avLst/>
              </a:prstGeom>
              <a:blipFill rotWithShape="1">
                <a:blip r:embed="rId11"/>
                <a:stretch>
                  <a:fillRect l="-15" t="-4" r="12" b="-120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接箭头连接符 63"/>
          <p:cNvCxnSpPr>
            <a:stCxn id="15" idx="3"/>
            <a:endCxn id="63" idx="1"/>
          </p:cNvCxnSpPr>
          <p:nvPr userDrawn="1"/>
        </p:nvCxnSpPr>
        <p:spPr>
          <a:xfrm>
            <a:off x="6818840" y="1233760"/>
            <a:ext cx="1415415" cy="740410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7" name="矩形 66"/>
          <p:cNvSpPr/>
          <p:nvPr userDrawn="1"/>
        </p:nvSpPr>
        <p:spPr>
          <a:xfrm>
            <a:off x="8544218" y="2622576"/>
            <a:ext cx="496420" cy="246232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68" name="直接箭头连接符 67"/>
          <p:cNvCxnSpPr>
            <a:stCxn id="67" idx="2"/>
            <a:endCxn id="61" idx="0"/>
          </p:cNvCxnSpPr>
          <p:nvPr userDrawn="1"/>
        </p:nvCxnSpPr>
        <p:spPr>
          <a:xfrm>
            <a:off x="8792014" y="2868719"/>
            <a:ext cx="635" cy="446405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 userDrawn="1"/>
        </p:nvCxnSpPr>
        <p:spPr>
          <a:xfrm flipH="1" flipV="1">
            <a:off x="1913783" y="3492006"/>
            <a:ext cx="1423670" cy="704850"/>
          </a:xfrm>
          <a:prstGeom prst="straightConnector1">
            <a:avLst/>
          </a:prstGeom>
          <a:noFill/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3" grpId="0"/>
      <p:bldP spid="16" grpId="0" animBg="1"/>
      <p:bldP spid="17" grpId="0"/>
      <p:bldP spid="20" grpId="0" animBg="1"/>
      <p:bldP spid="22" grpId="0"/>
      <p:bldP spid="21" grpId="0"/>
      <p:bldP spid="26" grpId="0" animBg="1"/>
      <p:bldP spid="27" grpId="0"/>
      <p:bldP spid="31" grpId="0" animBg="1"/>
      <p:bldP spid="29" grpId="0"/>
      <p:bldP spid="34" grpId="0" animBg="1"/>
      <p:bldP spid="33" grpId="0"/>
      <p:bldP spid="55" grpId="0" animBg="1"/>
      <p:bldP spid="54" grpId="0" animBg="1"/>
      <p:bldP spid="40" grpId="0" animBg="1"/>
      <p:bldP spid="46" grpId="0"/>
      <p:bldP spid="42" grpId="0" animBg="1"/>
      <p:bldP spid="48" grpId="0"/>
      <p:bldP spid="38" grpId="0" animBg="1"/>
      <p:bldP spid="51" grpId="0" animBg="1"/>
      <p:bldP spid="50" grpId="0"/>
      <p:bldP spid="15" grpId="0" animBg="1"/>
      <p:bldP spid="63" grpId="0"/>
      <p:bldP spid="5" grpId="0"/>
      <p:bldP spid="67" grpId="0" animBg="1"/>
      <p:bldP spid="61" grpId="0"/>
      <p:bldP spid="59" grpId="0" animBg="1"/>
      <p:bldP spid="60" grpId="0" animBg="1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695" y="497861"/>
            <a:ext cx="9576424" cy="4878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补充 RND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（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Random Network Distillation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，随机网络蒸馏）</a:t>
            </a:r>
            <a:endParaRPr lang="en-US" altLang="zh-CN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2"/>
              <p:cNvSpPr/>
              <p:nvPr/>
            </p:nvSpPr>
            <p:spPr>
              <a:xfrm>
                <a:off x="574672" y="985709"/>
                <a:ext cx="4031779" cy="281908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indent="0" algn="l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核心思想：    </a:t>
                </a:r>
                <a:endParaRPr lang="zh-CN" altLang="en-US" dirty="0">
                  <a:solidFill>
                    <a:schemeClr val="tx1"/>
                  </a:solidFill>
                  <a:latin typeface="楷体" charset="0"/>
                  <a:ea typeface="楷体" charset="0"/>
                  <a:cs typeface="楷体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目标网络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𝑔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：随机初始化且固定权重，输出状态特征。 </a:t>
                </a:r>
                <a:endParaRPr lang="zh-CN" altLang="en-US" dirty="0">
                  <a:solidFill>
                    <a:schemeClr val="tx1"/>
                  </a:solidFill>
                  <a:latin typeface="楷体" charset="0"/>
                  <a:ea typeface="楷体" charset="0"/>
                  <a:cs typeface="楷体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预测网络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̂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：学习拟合目标网络的输出。  </a:t>
                </a:r>
                <a:endParaRPr lang="zh-CN" altLang="en-US" dirty="0">
                  <a:solidFill>
                    <a:schemeClr val="tx1"/>
                  </a:solidFill>
                  <a:latin typeface="楷体" charset="0"/>
                  <a:ea typeface="楷体" charset="0"/>
                  <a:cs typeface="楷体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预测误差（两网络差值）：</a:t>
                </a:r>
                <a:endParaRPr lang="zh-CN" altLang="en-US" dirty="0">
                  <a:solidFill>
                    <a:schemeClr val="tx1"/>
                  </a:solidFill>
                  <a:latin typeface="楷体" charset="0"/>
                  <a:ea typeface="楷体" charset="0"/>
                  <a:cs typeface="楷体" charset="0"/>
                </a:endParaRPr>
              </a:p>
              <a:p>
                <a:pPr indent="0" algn="l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陌生状态→误差大→探索</a:t>
                </a:r>
                <a:endParaRPr lang="zh-CN" altLang="en-US" dirty="0">
                  <a:solidFill>
                    <a:schemeClr val="tx1"/>
                  </a:solidFill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:r>
                  <a:rPr lang="zh-CN" altLang="en-US" dirty="0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熟悉状态→误差小→忽略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6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2" y="985709"/>
                <a:ext cx="4031779" cy="2819086"/>
              </a:xfrm>
              <a:prstGeom prst="rect">
                <a:avLst/>
              </a:prstGeom>
              <a:blipFill rotWithShape="1">
                <a:blip r:embed="rId2"/>
                <a:stretch>
                  <a:fillRect l="-16" t="-7" r="4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2"/>
          <p:cNvSpPr/>
          <p:nvPr/>
        </p:nvSpPr>
        <p:spPr>
          <a:xfrm>
            <a:off x="574672" y="3333693"/>
            <a:ext cx="1432173" cy="128383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>
              <a:buNone/>
            </a:pPr>
            <a:r>
              <a:rPr lang="zh-CN" altLang="en-US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优势：</a:t>
            </a:r>
            <a:endParaRPr lang="zh-CN" altLang="en-US" dirty="0">
              <a:solidFill>
                <a:schemeClr val="tx1"/>
              </a:solidFill>
              <a:latin typeface="楷体" charset="0"/>
              <a:ea typeface="楷体" charset="0"/>
              <a:cs typeface="楷体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抗噪声  </a:t>
            </a:r>
            <a:endParaRPr lang="zh-CN" altLang="en-US" dirty="0">
              <a:solidFill>
                <a:schemeClr val="tx1"/>
              </a:solidFill>
              <a:latin typeface="楷体" charset="0"/>
              <a:ea typeface="楷体" charset="0"/>
              <a:cs typeface="楷体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通用性强</a:t>
            </a:r>
            <a:endParaRPr lang="zh-CN" altLang="en-US" dirty="0">
              <a:solidFill>
                <a:schemeClr val="tx1"/>
              </a:solidFill>
              <a:latin typeface="楷体" charset="0"/>
              <a:ea typeface="楷体" charset="0"/>
              <a:cs typeface="楷体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简单高效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Rectangle 32"/>
          <p:cNvSpPr/>
          <p:nvPr/>
        </p:nvSpPr>
        <p:spPr>
          <a:xfrm>
            <a:off x="574672" y="4617482"/>
            <a:ext cx="4187772" cy="1472616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抗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噪声：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algn="l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    目标网络带来随机映射，随机噪声引起的特征波动是零均值的，输出不稳定；而真实状态变化引起的特征波动是有偏的，输出显著不同。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algn="l"/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algn="l"/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pPr algn="l"/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3" name="图片 2" descr="upload_post_object_v2_26578078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19" y="1016511"/>
            <a:ext cx="2961756" cy="28508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28981" y="1307172"/>
            <a:ext cx="2581348" cy="53346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2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.2 逆动力学</a:t>
            </a:r>
            <a:endParaRPr lang="en-US" altLang="zh-CN">
              <a:latin typeface="楷体" charset="0"/>
              <a:ea typeface="楷体" charset="0"/>
              <a:cs typeface="Arial" panose="020B0604020202020204" pitchFamily="34" charset="0"/>
            </a:endParaRPr>
          </a:p>
        </p:txBody>
      </p:sp>
      <p:pic>
        <p:nvPicPr>
          <p:cNvPr id="10" name="图片 9" descr="upload_post_object_v2_22882243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406" y="1840650"/>
            <a:ext cx="2350044" cy="4588181"/>
          </a:xfrm>
          <a:prstGeom prst="rect">
            <a:avLst/>
          </a:prstGeom>
        </p:spPr>
      </p:pic>
      <p:pic>
        <p:nvPicPr>
          <p:cNvPr id="11" name="图片 10" descr="upload_post_object_v2_17016724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054" y="3867366"/>
            <a:ext cx="2371985" cy="2561463"/>
          </a:xfrm>
          <a:prstGeom prst="rect">
            <a:avLst/>
          </a:prstGeom>
        </p:spPr>
      </p:pic>
      <p:sp>
        <p:nvSpPr>
          <p:cNvPr id="12" name="右箭头 11"/>
          <p:cNvSpPr/>
          <p:nvPr userDrawn="1"/>
        </p:nvSpPr>
        <p:spPr>
          <a:xfrm>
            <a:off x="7568146" y="4732479"/>
            <a:ext cx="801543" cy="552174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9572994" y="2231331"/>
            <a:ext cx="427975" cy="149540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  <p:bldP spid="12" grpId="0" animBg="1"/>
      <p:bldP spid="7" grpId="0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695" y="497861"/>
            <a:ext cx="5292624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2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.3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共同学习 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&amp; 2.3.1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确保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MDP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3618" y="1762591"/>
            <a:ext cx="6589935" cy="120269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None/>
            </a:pPr>
            <a:r>
              <a:rPr lang="zh-CN" altLang="en-US">
                <a:latin typeface="楷体" charset="0"/>
                <a:ea typeface="楷体" charset="0"/>
              </a:rPr>
              <a:t>   确保</a:t>
            </a:r>
            <a:r>
              <a:rPr lang="en-US" altLang="zh-CN">
                <a:latin typeface="楷体" charset="0"/>
                <a:ea typeface="楷体" charset="0"/>
              </a:rPr>
              <a:t>MDP</a:t>
            </a:r>
            <a:r>
              <a:rPr lang="zh-CN" altLang="en-US">
                <a:latin typeface="楷体" charset="0"/>
                <a:ea typeface="楷体" charset="0"/>
              </a:rPr>
              <a:t>而非</a:t>
            </a:r>
            <a:r>
              <a:rPr lang="en-US" altLang="zh-CN">
                <a:latin typeface="楷体" charset="0"/>
                <a:ea typeface="楷体" charset="0"/>
              </a:rPr>
              <a:t>POMDP (</a:t>
            </a:r>
            <a:r>
              <a:rPr lang="zh-CN" altLang="en-US">
                <a:latin typeface="楷体" charset="0"/>
                <a:ea typeface="楷体" charset="0"/>
              </a:rPr>
              <a:t>补全马尔可夫性</a:t>
            </a:r>
            <a:r>
              <a:rPr lang="en-US" altLang="zh-CN">
                <a:latin typeface="楷体" charset="0"/>
                <a:ea typeface="楷体" charset="0"/>
              </a:rPr>
              <a:t>) </a:t>
            </a:r>
            <a:r>
              <a:rPr lang="zh-CN" altLang="en-US">
                <a:latin typeface="楷体" charset="0"/>
                <a:ea typeface="楷体" charset="0"/>
              </a:rPr>
              <a:t>：</a:t>
            </a:r>
            <a:endParaRPr lang="zh-CN" altLang="en-US">
              <a:latin typeface="楷体" charset="0"/>
              <a:ea typeface="楷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楷体" charset="0"/>
                <a:ea typeface="楷体" charset="0"/>
              </a:rPr>
              <a:t>将内在奖励</a:t>
            </a:r>
            <a:r>
              <a:rPr lang="en-US" altLang="zh-CN">
                <a:latin typeface="楷体" charset="0"/>
                <a:ea typeface="楷体" charset="0"/>
              </a:rPr>
              <a:t>(</a:t>
            </a:r>
            <a:r>
              <a:rPr lang="zh-CN" altLang="en-US">
                <a:latin typeface="楷体" charset="0"/>
                <a:ea typeface="楷体" charset="0"/>
              </a:rPr>
              <a:t>包含历史信息</a:t>
            </a:r>
            <a:r>
              <a:rPr lang="en-US" altLang="zh-CN">
                <a:latin typeface="楷体" charset="0"/>
                <a:ea typeface="楷体" charset="0"/>
              </a:rPr>
              <a:t>)</a:t>
            </a:r>
            <a:r>
              <a:rPr lang="zh-CN" altLang="en-US">
                <a:latin typeface="楷体" charset="0"/>
                <a:ea typeface="楷体" charset="0"/>
              </a:rPr>
              <a:t>作为输入直接提供给智能体。</a:t>
            </a:r>
            <a:endParaRPr lang="zh-CN" altLang="en-US">
              <a:latin typeface="楷体" charset="0"/>
              <a:ea typeface="楷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楷体" charset="0"/>
                <a:ea typeface="楷体" charset="0"/>
              </a:rPr>
              <a:t>循环网络维护历史信息。</a:t>
            </a:r>
            <a:endParaRPr lang="zh-CN" altLang="en-US">
              <a:latin typeface="楷体" charset="0"/>
              <a:ea typeface="楷体" charset="0"/>
            </a:endParaRPr>
          </a:p>
          <a:p>
            <a:endParaRPr lang="zh-CN" altLang="en-US">
              <a:latin typeface="楷体" charset="0"/>
              <a:ea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2515" y="1137747"/>
            <a:ext cx="6748575" cy="90813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rgbClr val="000000"/>
                </a:solidFill>
                <a:latin typeface="楷体" charset="0"/>
                <a:ea typeface="楷体" charset="0"/>
                <a:cs typeface="楷体" charset="0"/>
              </a:rPr>
              <a:t>    POMDP(Partially Observed MDP)</a:t>
            </a:r>
            <a:r>
              <a:rPr lang="zh-CN" altLang="en-US">
                <a:solidFill>
                  <a:srgbClr val="000000"/>
                </a:solidFill>
                <a:latin typeface="楷体" charset="0"/>
                <a:ea typeface="楷体" charset="0"/>
                <a:cs typeface="楷体" charset="0"/>
              </a:rPr>
              <a:t>，与</a:t>
            </a:r>
            <a:r>
              <a:rPr lang="en-US" altLang="zh-CN">
                <a:solidFill>
                  <a:srgbClr val="000000"/>
                </a:solidFill>
                <a:latin typeface="楷体" charset="0"/>
                <a:ea typeface="楷体" charset="0"/>
                <a:cs typeface="楷体" charset="0"/>
              </a:rPr>
              <a:t>MDP</a:t>
            </a:r>
            <a:r>
              <a:rPr lang="zh-CN" altLang="en-US">
                <a:solidFill>
                  <a:srgbClr val="000000"/>
                </a:solidFill>
                <a:latin typeface="楷体" charset="0"/>
                <a:ea typeface="楷体" charset="0"/>
                <a:cs typeface="楷体" charset="0"/>
              </a:rPr>
              <a:t>相比，需要历史信息来推断隐含状态。</a:t>
            </a:r>
            <a:endParaRPr lang="zh-CN" altLang="en-US">
              <a:solidFill>
                <a:srgbClr val="0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7" name="图片 6" descr="upload_post_object_v2_7708580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891" y="391597"/>
            <a:ext cx="2131013" cy="607471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 userDrawn="1"/>
        </p:nvCxnSpPr>
        <p:spPr>
          <a:xfrm flipH="1" flipV="1">
            <a:off x="1832510" y="2318039"/>
            <a:ext cx="7480286" cy="1406770"/>
          </a:xfrm>
          <a:prstGeom prst="straightConnector1">
            <a:avLst/>
          </a:prstGeom>
          <a:noFill/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headEnd type="triangl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矩形 19"/>
          <p:cNvSpPr/>
          <p:nvPr userDrawn="1"/>
        </p:nvSpPr>
        <p:spPr>
          <a:xfrm>
            <a:off x="8520385" y="3039275"/>
            <a:ext cx="577360" cy="321907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0" name="直接箭头连接符 9"/>
          <p:cNvCxnSpPr/>
          <p:nvPr userDrawn="1"/>
        </p:nvCxnSpPr>
        <p:spPr>
          <a:xfrm>
            <a:off x="2740557" y="2648909"/>
            <a:ext cx="5779842" cy="551575"/>
          </a:xfrm>
          <a:prstGeom prst="straightConnector1">
            <a:avLst/>
          </a:prstGeom>
          <a:noFill/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9313083" y="3613398"/>
            <a:ext cx="343082" cy="223638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9921890" y="4000638"/>
            <a:ext cx="1903290" cy="229328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en-US" altLang="zh-CN">
                <a:latin typeface="楷体" charset="0"/>
                <a:ea typeface="楷体" charset="0"/>
                <a:cs typeface="楷体" charset="0"/>
              </a:rPr>
              <a:t>R2D2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（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Recurrent Replay Distributed DQN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）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结合了循环状态，经验回放、离轨价值函数学习和分布式训练。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4672" y="2761013"/>
            <a:ext cx="6658908" cy="133588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2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.3.2 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UVFA</a:t>
            </a:r>
            <a:endParaRPr lang="en-US" altLang="zh-CN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（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Universal Value Function Approximators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，通用价值函数逼近器）</a:t>
            </a:r>
            <a:r>
              <a:rPr lang="zh-CN" altLang="en-US" sz="16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 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8759619" y="391618"/>
            <a:ext cx="182163" cy="176720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75737" y="2679477"/>
            <a:ext cx="1760405" cy="3598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探索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-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利用权重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9656114" y="3613387"/>
            <a:ext cx="225439" cy="223617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7" name="直接箭头连接符 16"/>
          <p:cNvCxnSpPr>
            <a:stCxn id="16" idx="3"/>
            <a:endCxn id="15" idx="2"/>
          </p:cNvCxnSpPr>
          <p:nvPr userDrawn="1"/>
        </p:nvCxnSpPr>
        <p:spPr>
          <a:xfrm flipV="1">
            <a:off x="9880918" y="3040030"/>
            <a:ext cx="774700" cy="685165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574672" y="4200878"/>
                <a:ext cx="7216202" cy="120390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en-US" altLang="zh-CN">
                    <a:latin typeface="Cambria Math" panose="02040503050406030204" charset="0"/>
                    <a:ea typeface="楷体" charset="0"/>
                    <a:cs typeface="Cambria Math" panose="02040503050406030204" charset="0"/>
                  </a:rPr>
                  <a:t>          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同时逼近一系列具有混合奖励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楷体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MS Mincho" panose="02020609040205080304" charset="0"/>
                                <a:cs typeface="Cambria Math" panose="0204050305040603020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楷体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𝑒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>
                    <a:latin typeface="Cambria Math" panose="02040503050406030204" charset="0"/>
                    <a:ea typeface="楷体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的最优价值函数。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latin typeface="楷体" charset="0"/>
                    <a:ea typeface="楷体" charset="0"/>
                    <a:cs typeface="Cambria Math" panose="02040503050406030204" charset="0"/>
                  </a:rPr>
                  <a:t>中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最小值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，最大值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楷体" charset="0"/>
                    <a:ea typeface="楷体" charset="0"/>
                    <a:cs typeface="Cambria Math" panose="02040503050406030204" charset="0"/>
                  </a:rPr>
                  <a:t>。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侧重探索，低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侧重开发。多中间策略可以平稳地实现探索策略到开发策略的过渡变化，共享参数，提高训练效率。 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2" y="4200878"/>
                <a:ext cx="7216202" cy="1203906"/>
              </a:xfrm>
              <a:prstGeom prst="rect">
                <a:avLst/>
              </a:prstGeom>
              <a:blipFill rotWithShape="1">
                <a:blip r:embed="rId3"/>
                <a:stretch>
                  <a:fillRect l="-9" t="-29" r="1" b="-3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 userDrawn="1"/>
        </p:nvSpPr>
        <p:spPr>
          <a:xfrm>
            <a:off x="643618" y="5082565"/>
            <a:ext cx="946508" cy="259335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ctr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4672" y="5404739"/>
            <a:ext cx="6224441" cy="6502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探索和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开发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策略可能部分重叠（例如都需要避开危险）。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底层状态表征相同。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62195" y="5840305"/>
            <a:ext cx="3040305" cy="369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charset="0"/>
                <a:ea typeface="楷体" charset="0"/>
              </a:rPr>
              <a:t>开发和探索策略相背时受限</a:t>
            </a:r>
            <a:endParaRPr lang="zh-CN" altLang="en-US">
              <a:latin typeface="楷体" charset="0"/>
              <a:ea typeface="楷体" charset="0"/>
            </a:endParaRPr>
          </a:p>
        </p:txBody>
      </p:sp>
      <p:cxnSp>
        <p:nvCxnSpPr>
          <p:cNvPr id="23" name="直接箭头连接符 22"/>
          <p:cNvCxnSpPr>
            <a:endCxn id="22" idx="1"/>
          </p:cNvCxnSpPr>
          <p:nvPr userDrawn="1"/>
        </p:nvCxnSpPr>
        <p:spPr>
          <a:xfrm>
            <a:off x="3416022" y="5749958"/>
            <a:ext cx="846173" cy="274717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12" grpId="0" animBg="1"/>
      <p:bldP spid="20" grpId="0" animBg="1"/>
      <p:bldP spid="9" grpId="0"/>
      <p:bldP spid="14" grpId="0" animBg="1"/>
      <p:bldP spid="16" grpId="0" animBg="1"/>
      <p:bldP spid="15" grpId="0"/>
      <p:bldP spid="18" grpId="0"/>
      <p:bldP spid="19" grpId="0" animBg="1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695" y="497861"/>
            <a:ext cx="1030671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2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.3.3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回溯双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Q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学习损失（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Retrace double Q-learning loss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）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69194" y="2228826"/>
            <a:ext cx="2523755" cy="636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>
                <a:latin typeface="楷体" charset="0"/>
                <a:ea typeface="楷体" charset="0"/>
                <a:cs typeface="楷体" charset="0"/>
              </a:rPr>
              <a:t>Retrace Loss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减少方差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algn="ctr"/>
            <a:r>
              <a:rPr lang="en-US" altLang="zh-CN">
                <a:latin typeface="楷体" charset="0"/>
                <a:ea typeface="楷体" charset="0"/>
                <a:cs typeface="楷体" charset="0"/>
              </a:rPr>
              <a:t>“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安全的重要性采样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”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4043" y="1862156"/>
            <a:ext cx="2853279" cy="100294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传统方法（如重要性采样）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algn="ctr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修正偏差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algn="ctr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引入高方差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29047" y="1140239"/>
            <a:ext cx="4198089" cy="4497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latin typeface="楷体" charset="0"/>
                <a:ea typeface="楷体" charset="0"/>
                <a:cs typeface="楷体" charset="0"/>
              </a:rPr>
              <a:t>off-policy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行为策略和目标策略的偏差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cxnSp>
        <p:nvCxnSpPr>
          <p:cNvPr id="9" name="直接箭头连接符 8"/>
          <p:cNvCxnSpPr>
            <a:stCxn id="5" idx="2"/>
            <a:endCxn id="4" idx="0"/>
          </p:cNvCxnSpPr>
          <p:nvPr userDrawn="1"/>
        </p:nvCxnSpPr>
        <p:spPr>
          <a:xfrm flipH="1">
            <a:off x="2920682" y="1589963"/>
            <a:ext cx="2807409" cy="272193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2"/>
            <a:endCxn id="3" idx="1"/>
          </p:cNvCxnSpPr>
          <p:nvPr userDrawn="1"/>
        </p:nvCxnSpPr>
        <p:spPr>
          <a:xfrm flipV="1">
            <a:off x="2920754" y="2547130"/>
            <a:ext cx="1548130" cy="318135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718831" y="3220756"/>
            <a:ext cx="4092457" cy="32696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None/>
            </a:pPr>
            <a:r>
              <a:rPr lang="zh-CN" altLang="en-US">
                <a:latin typeface="楷体" charset="0"/>
                <a:ea typeface="楷体" charset="0"/>
              </a:rPr>
              <a:t>截断重要性采样比率，平衡偏差和方差。</a:t>
            </a:r>
            <a:endParaRPr lang="zh-CN" altLang="en-US">
              <a:latin typeface="楷体" charset="0"/>
              <a:ea typeface="楷体" charset="0"/>
            </a:endParaRPr>
          </a:p>
          <a:p>
            <a:endParaRPr lang="zh-CN" altLang="en-US">
              <a:latin typeface="楷体" charset="0"/>
              <a:ea typeface="楷体" charset="0"/>
            </a:endParaRPr>
          </a:p>
        </p:txBody>
      </p:sp>
      <p:cxnSp>
        <p:nvCxnSpPr>
          <p:cNvPr id="13" name="直接箭头连接符 12"/>
          <p:cNvCxnSpPr>
            <a:stCxn id="3" idx="2"/>
            <a:endCxn id="12" idx="0"/>
          </p:cNvCxnSpPr>
          <p:nvPr userDrawn="1"/>
        </p:nvCxnSpPr>
        <p:spPr>
          <a:xfrm>
            <a:off x="5730587" y="2864962"/>
            <a:ext cx="1034415" cy="355600"/>
          </a:xfrm>
          <a:prstGeom prst="straightConnector1">
            <a:avLst/>
          </a:prstGeom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1588764" y="3280554"/>
                <a:ext cx="2249968" cy="762971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𝜋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𝜇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764" y="3280554"/>
                <a:ext cx="2249968" cy="762971"/>
              </a:xfrm>
              <a:prstGeom prst="rect">
                <a:avLst/>
              </a:prstGeom>
              <a:blipFill rotWithShape="1">
                <a:blip r:embed="rId2"/>
                <a:stretch>
                  <a:fillRect l="-28" t="-19" r="7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圆角矩形 15"/>
          <p:cNvSpPr/>
          <p:nvPr userDrawn="1"/>
        </p:nvSpPr>
        <p:spPr>
          <a:xfrm>
            <a:off x="919650" y="5721135"/>
            <a:ext cx="10352665" cy="565733"/>
          </a:xfrm>
          <a:prstGeom prst="roundRect">
            <a:avLst/>
          </a:prstGeom>
          <a:solidFill>
            <a:srgbClr val="E2E6ED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1200">
                <a:solidFill>
                  <a:srgbClr val="000000"/>
                </a:solidFill>
              </a:rPr>
              <a:t>R</a:t>
            </a:r>
            <a:r>
              <a:rPr lang="en-US" altLang="en-US" sz="1200">
                <a:solidFill>
                  <a:srgbClr val="000000"/>
                </a:solidFill>
              </a:rPr>
              <a:t>é</a:t>
            </a:r>
            <a:r>
              <a:rPr lang="en-US" altLang="zh-CN" sz="1200">
                <a:solidFill>
                  <a:srgbClr val="000000"/>
                </a:solidFill>
              </a:rPr>
              <a:t>mi Munos, Thomas Stepleton, Anna Harutyunyan, and Marc G. Bellemare. 2016. Safe and efficient off-policy reinforcement learning. In Proceedings of the 30th International Conference on Neural Information Processing Systems (NIPS'16). Curran Associates Inc., Red Hook, NY, USA, 1054–1062.</a:t>
            </a:r>
            <a:endParaRPr lang="en-US" altLang="zh-CN" sz="12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850511" y="4202229"/>
                <a:ext cx="7426855" cy="842592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≥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𝛾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11" y="4202229"/>
                <a:ext cx="7426855" cy="842592"/>
              </a:xfrm>
              <a:prstGeom prst="rect">
                <a:avLst/>
              </a:prstGeom>
              <a:blipFill rotWithShape="1">
                <a:blip r:embed="rId3"/>
                <a:stretch>
                  <a:fillRect l="-2" t="-52" b="-7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 userDrawn="1"/>
        </p:nvSpPr>
        <p:spPr>
          <a:xfrm>
            <a:off x="4814024" y="3280574"/>
            <a:ext cx="440929" cy="267148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7" name="直接箭头连接符 6"/>
          <p:cNvCxnSpPr>
            <a:endCxn id="14" idx="3"/>
          </p:cNvCxnSpPr>
          <p:nvPr userDrawn="1"/>
        </p:nvCxnSpPr>
        <p:spPr>
          <a:xfrm flipH="1">
            <a:off x="3838258" y="3414609"/>
            <a:ext cx="975160" cy="247480"/>
          </a:xfrm>
          <a:prstGeom prst="straightConnector1">
            <a:avLst/>
          </a:prstGeom>
          <a:noFill/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5581329" y="4501400"/>
            <a:ext cx="199958" cy="244193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7" name="直接箭头连接符 16"/>
          <p:cNvCxnSpPr>
            <a:stCxn id="14" idx="2"/>
            <a:endCxn id="15" idx="1"/>
          </p:cNvCxnSpPr>
          <p:nvPr userDrawn="1"/>
        </p:nvCxnSpPr>
        <p:spPr>
          <a:xfrm>
            <a:off x="2713909" y="4043575"/>
            <a:ext cx="2867025" cy="580390"/>
          </a:xfrm>
          <a:prstGeom prst="straightConnector1">
            <a:avLst/>
          </a:prstGeom>
          <a:noFill/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1782891" y="5094182"/>
                <a:ext cx="7494433" cy="348428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>
                    <a:latin typeface="楷体" charset="0"/>
                    <a:ea typeface="楷体" charset="0"/>
                    <a:cs typeface="楷体" charset="0"/>
                  </a:rPr>
                  <a:t>Q-learning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limLow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𝑚𝑎𝑥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)]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891" y="5094182"/>
                <a:ext cx="7494433" cy="348428"/>
              </a:xfrm>
              <a:prstGeom prst="rect">
                <a:avLst/>
              </a:prstGeom>
              <a:blipFill rotWithShape="1">
                <a:blip r:embed="rId4"/>
                <a:stretch>
                  <a:fillRect l="-6" t="-61" r="8" b="-108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9277330" y="2547010"/>
            <a:ext cx="1995012" cy="144947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None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   优点：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低方差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高效利用数据（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大差异数据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）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通用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3" grpId="0"/>
      <p:bldP spid="12" grpId="0"/>
      <p:bldP spid="20" grpId="0" animBg="1"/>
      <p:bldP spid="14" grpId="0"/>
      <p:bldP spid="6" grpId="0"/>
      <p:bldP spid="15" grpId="0" animBg="1"/>
      <p:bldP spid="18" grpId="0"/>
      <p:bldP spid="16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695" y="497861"/>
            <a:ext cx="8748164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2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.3.4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训练与测试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 userDrawn="1"/>
            </p:nvSpPr>
            <p:spPr>
              <a:xfrm>
                <a:off x="1461902" y="1261145"/>
                <a:ext cx="6630613" cy="2869336"/>
              </a:xfrm>
              <a:prstGeom prst="rect">
                <a:avLst/>
              </a:prstGeom>
            </p:spPr>
            <p:txBody>
              <a:bodyPr wrap="square" rtlCol="0" anchor="t">
                <a:no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策略参数化：</a:t>
                </a:r>
                <a:endParaRPr lang="zh-CN" altLang="en-US">
                  <a:solidFill>
                    <a:schemeClr val="tx1"/>
                  </a:solidFill>
                  <a:latin typeface="楷体" charset="0"/>
                  <a:ea typeface="楷体" charset="0"/>
                  <a:cs typeface="楷体" charset="0"/>
                </a:endParaRPr>
              </a:p>
              <a:p>
                <a:pPr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    不同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策略对应不同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 ，独热编码输入，激活不同神经元，带来不同网络表达。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训练阶段：混合奖励优化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indent="0">
                  <a:buNone/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    每个并行线程分配固定的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，获得</a:t>
                </a:r>
                <a:r>
                  <a:rPr lang="zh-CN" altLang="en-US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的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经验存入缓冲区，记录对应的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值。参数</a:t>
                </a:r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CMR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决定训练使用的经验，如</a:t>
                </a:r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0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表示不交叉经验</a:t>
                </a:r>
                <a:r>
                  <a:rPr lang="zh-CN" altLang="en-US">
                    <a:solidFill>
                      <a:schemeClr val="tx1"/>
                    </a:solidFill>
                    <a:latin typeface="楷体" charset="0"/>
                    <a:ea typeface="楷体" charset="0"/>
                    <a:cs typeface="楷体" charset="0"/>
                  </a:rPr>
                  <a:t>，</a:t>
                </a:r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0.5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表示交叉一半。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测试阶段：外在奖励评估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 indent="0">
                  <a:buNone/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    评估时，固定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，仅根据外在奖励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生成</a:t>
                </a:r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Q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值，完全忽略内在奖励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。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461902" y="1261145"/>
                <a:ext cx="6630613" cy="2869336"/>
              </a:xfrm>
              <a:prstGeom prst="rect">
                <a:avLst/>
              </a:prstGeom>
              <a:blipFill rotWithShape="1">
                <a:blip r:embed="rId2"/>
                <a:stretch>
                  <a:fillRect l="-2" t="-1" r="1" b="-5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upload_post_object_v2_9647564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837" y="432934"/>
            <a:ext cx="2102043" cy="59921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 userDrawn="1"/>
            </p:nvSpPr>
            <p:spPr>
              <a:xfrm>
                <a:off x="1461902" y="4302848"/>
                <a:ext cx="6630613" cy="1593623"/>
              </a:xfrm>
              <a:prstGeom prst="rect">
                <a:avLst/>
              </a:prstGeom>
            </p:spPr>
            <p:txBody>
              <a:bodyPr wrap="square" rtlCol="0" anchor="t">
                <a:noAutofit/>
              </a:bodyPr>
              <a:p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    关联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和折扣率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，但二者变化方向相反，即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。这是因为探索状态下，内在回报密集，价值范围小，使用较小折扣率；而开发状态下，为接近最优无折扣回报，折扣率需要较高。值得注意的是，模型代码中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的变化范围较大，而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的变化区间极小。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461902" y="4302848"/>
                <a:ext cx="6630613" cy="1593623"/>
              </a:xfrm>
              <a:prstGeom prst="rect">
                <a:avLst/>
              </a:prstGeom>
              <a:blipFill rotWithShape="1">
                <a:blip r:embed="rId4"/>
                <a:stretch>
                  <a:fillRect l="-2" t="-6" r="-1857" b="-7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725006" y="3621676"/>
            <a:ext cx="32359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 b="1" dirty="0">
                <a:solidFill>
                  <a:srgbClr val="7B68A1"/>
                </a:solidFill>
                <a:latin typeface="楷体" charset="0"/>
                <a:ea typeface="楷体" charset="0"/>
              </a:rPr>
              <a:t>实验效果</a:t>
            </a:r>
            <a:endParaRPr lang="zh-CN" altLang="en-US" sz="6000" b="1" dirty="0">
              <a:solidFill>
                <a:srgbClr val="7B68A1"/>
              </a:solidFill>
              <a:latin typeface="楷体" charset="0"/>
              <a:ea typeface="楷体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032" y="4689831"/>
            <a:ext cx="3569455" cy="645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EXPERIMENTAL EFFECT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11314" y="4689803"/>
            <a:ext cx="2858265" cy="0"/>
          </a:xfrm>
          <a:prstGeom prst="line">
            <a:avLst/>
          </a:prstGeom>
          <a:ln w="19050">
            <a:solidFill>
              <a:srgbClr val="7B68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25032" y="3038074"/>
            <a:ext cx="11709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Part 3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1" y="209550"/>
            <a:ext cx="3608070" cy="3608070"/>
          </a:xfrm>
          <a:prstGeom prst="rect">
            <a:avLst/>
          </a:prstGeom>
        </p:spPr>
      </p:pic>
      <p:sp>
        <p:nvSpPr>
          <p:cNvPr id="26" name="Rectangle 18"/>
          <p:cNvSpPr/>
          <p:nvPr>
            <p:custDataLst>
              <p:tags r:id="rId2"/>
            </p:custDataLst>
          </p:nvPr>
        </p:nvSpPr>
        <p:spPr bwMode="auto">
          <a:xfrm>
            <a:off x="4380528" y="3653781"/>
            <a:ext cx="3391521" cy="912218"/>
          </a:xfrm>
          <a:prstGeom prst="rect">
            <a:avLst/>
          </a:prstGeom>
          <a:solidFill>
            <a:srgbClr val="AE7EF7">
              <a:lumMod val="60000"/>
              <a:lumOff val="40000"/>
            </a:srgbClr>
          </a:solidFill>
          <a:ln w="3175">
            <a:noFill/>
          </a:ln>
          <a:effectLst>
            <a:outerShdw blurRad="50800" dist="38100" dir="2700000" algn="tl" rotWithShape="0">
              <a:srgbClr val="AE7EF7">
                <a:lumMod val="50000"/>
                <a:alpha val="40000"/>
              </a:srgb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7" name="Trapezoid 2"/>
          <p:cNvSpPr/>
          <p:nvPr>
            <p:custDataLst>
              <p:tags r:id="rId3"/>
            </p:custDataLst>
          </p:nvPr>
        </p:nvSpPr>
        <p:spPr bwMode="auto">
          <a:xfrm rot="19191503">
            <a:off x="4013015" y="3730190"/>
            <a:ext cx="1329420" cy="308448"/>
          </a:xfrm>
          <a:custGeom>
            <a:avLst/>
            <a:gdLst>
              <a:gd name="connsiteX0" fmla="*/ 0 w 1828800"/>
              <a:gd name="connsiteY0" fmla="*/ 457200 h 457200"/>
              <a:gd name="connsiteX1" fmla="*/ 114300 w 1828800"/>
              <a:gd name="connsiteY1" fmla="*/ 0 h 457200"/>
              <a:gd name="connsiteX2" fmla="*/ 1714500 w 1828800"/>
              <a:gd name="connsiteY2" fmla="*/ 0 h 457200"/>
              <a:gd name="connsiteX3" fmla="*/ 1828800 w 1828800"/>
              <a:gd name="connsiteY3" fmla="*/ 457200 h 457200"/>
              <a:gd name="connsiteX4" fmla="*/ 0 w 1828800"/>
              <a:gd name="connsiteY4" fmla="*/ 457200 h 457200"/>
              <a:gd name="connsiteX0-1" fmla="*/ 0 w 1828800"/>
              <a:gd name="connsiteY0-2" fmla="*/ 463642 h 463642"/>
              <a:gd name="connsiteX1-3" fmla="*/ 402156 w 1828800"/>
              <a:gd name="connsiteY1-4" fmla="*/ 0 h 463642"/>
              <a:gd name="connsiteX2-5" fmla="*/ 1714500 w 1828800"/>
              <a:gd name="connsiteY2-6" fmla="*/ 6442 h 463642"/>
              <a:gd name="connsiteX3-7" fmla="*/ 1828800 w 1828800"/>
              <a:gd name="connsiteY3-8" fmla="*/ 463642 h 463642"/>
              <a:gd name="connsiteX4-9" fmla="*/ 0 w 1828800"/>
              <a:gd name="connsiteY4-10" fmla="*/ 463642 h 463642"/>
              <a:gd name="connsiteX0-11" fmla="*/ 0 w 2001385"/>
              <a:gd name="connsiteY0-12" fmla="*/ 463642 h 463642"/>
              <a:gd name="connsiteX1-13" fmla="*/ 402156 w 2001385"/>
              <a:gd name="connsiteY1-14" fmla="*/ 0 h 463642"/>
              <a:gd name="connsiteX2-15" fmla="*/ 1714500 w 2001385"/>
              <a:gd name="connsiteY2-16" fmla="*/ 6442 h 463642"/>
              <a:gd name="connsiteX3-17" fmla="*/ 2001385 w 2001385"/>
              <a:gd name="connsiteY3-18" fmla="*/ 426441 h 463642"/>
              <a:gd name="connsiteX4-19" fmla="*/ 0 w 2001385"/>
              <a:gd name="connsiteY4-20" fmla="*/ 463642 h 463642"/>
              <a:gd name="connsiteX0-21" fmla="*/ 0 w 2001385"/>
              <a:gd name="connsiteY0-22" fmla="*/ 463642 h 463642"/>
              <a:gd name="connsiteX1-23" fmla="*/ 402156 w 2001385"/>
              <a:gd name="connsiteY1-24" fmla="*/ 0 h 463642"/>
              <a:gd name="connsiteX2-25" fmla="*/ 1514076 w 2001385"/>
              <a:gd name="connsiteY2-26" fmla="*/ 7706 h 463642"/>
              <a:gd name="connsiteX3-27" fmla="*/ 2001385 w 2001385"/>
              <a:gd name="connsiteY3-28" fmla="*/ 426441 h 463642"/>
              <a:gd name="connsiteX4-29" fmla="*/ 0 w 2001385"/>
              <a:gd name="connsiteY4-30" fmla="*/ 463642 h 463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01385" h="463642">
                <a:moveTo>
                  <a:pt x="0" y="463642"/>
                </a:moveTo>
                <a:lnTo>
                  <a:pt x="402156" y="0"/>
                </a:lnTo>
                <a:lnTo>
                  <a:pt x="1514076" y="7706"/>
                </a:lnTo>
                <a:lnTo>
                  <a:pt x="2001385" y="426441"/>
                </a:lnTo>
                <a:lnTo>
                  <a:pt x="0" y="463642"/>
                </a:lnTo>
                <a:close/>
              </a:path>
            </a:pathLst>
          </a:custGeom>
          <a:solidFill>
            <a:srgbClr val="AE7EF7">
              <a:lumMod val="20000"/>
              <a:lumOff val="80000"/>
            </a:srgbClr>
          </a:solidFill>
          <a:ln w="3175">
            <a:noFill/>
          </a:ln>
          <a:effectLst>
            <a:outerShdw blurRad="1270000" dist="431800" dir="2700000" sx="25000" sy="25000" algn="tl" rotWithShape="0">
              <a:prstClr val="black">
                <a:alpha val="100000"/>
              </a:prst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8" name="Right Triangle 2"/>
          <p:cNvSpPr/>
          <p:nvPr>
            <p:custDataLst>
              <p:tags r:id="rId4"/>
            </p:custDataLst>
          </p:nvPr>
        </p:nvSpPr>
        <p:spPr bwMode="auto">
          <a:xfrm flipH="1">
            <a:off x="4266149" y="4329741"/>
            <a:ext cx="114379" cy="100785"/>
          </a:xfrm>
          <a:prstGeom prst="rtTriangle">
            <a:avLst/>
          </a:prstGeom>
          <a:solidFill>
            <a:srgbClr val="AE7EF7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9" name="Right Triangle 3"/>
          <p:cNvSpPr/>
          <p:nvPr>
            <p:custDataLst>
              <p:tags r:id="rId5"/>
            </p:custDataLst>
          </p:nvPr>
        </p:nvSpPr>
        <p:spPr bwMode="auto">
          <a:xfrm flipH="1">
            <a:off x="5153523" y="3553465"/>
            <a:ext cx="114379" cy="100785"/>
          </a:xfrm>
          <a:prstGeom prst="rtTriangle">
            <a:avLst/>
          </a:prstGeom>
          <a:solidFill>
            <a:srgbClr val="AE7EF7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47" name="图片 46" descr="343439383331313b343532303032383bbfcdbba7b9dcc0e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2813" y="3950510"/>
            <a:ext cx="318761" cy="318761"/>
          </a:xfrm>
          <a:prstGeom prst="rect">
            <a:avLst/>
          </a:prstGeom>
        </p:spPr>
      </p:pic>
      <p:sp>
        <p:nvSpPr>
          <p:cNvPr id="67" name="TextBox 15"/>
          <p:cNvSpPr txBox="1"/>
          <p:nvPr>
            <p:custDataLst>
              <p:tags r:id="rId9"/>
            </p:custDataLst>
          </p:nvPr>
        </p:nvSpPr>
        <p:spPr>
          <a:xfrm>
            <a:off x="4388504" y="3873008"/>
            <a:ext cx="2753021" cy="5120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fontScale="25000"/>
          </a:bodyPr>
          <a:p>
            <a:pPr lvl="0" algn="r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en-US" altLang="zh-CN" sz="7200" b="1" spc="150">
                <a:solidFill>
                  <a:srgbClr val="000000">
                    <a:lumMod val="85000"/>
                    <a:lumOff val="15000"/>
                    <a:alpha val="80000"/>
                  </a:srgbClr>
                </a:solidFill>
                <a:uFillTx/>
                <a:latin typeface="楷体" charset="0"/>
                <a:ea typeface="楷体" charset="0"/>
                <a:cs typeface="楷体" charset="0"/>
                <a:sym typeface="微软雅黑" charset="-122"/>
              </a:rPr>
              <a:t>Random Disco Maze</a:t>
            </a:r>
            <a:endParaRPr lang="zh-CN" altLang="en-US" sz="7200" b="1">
              <a:latin typeface="楷体" charset="0"/>
              <a:ea typeface="楷体" charset="0"/>
              <a:cs typeface="楷体" charset="0"/>
              <a:sym typeface="微软雅黑" charset="-122"/>
            </a:endParaRPr>
          </a:p>
        </p:txBody>
      </p:sp>
      <p:sp>
        <p:nvSpPr>
          <p:cNvPr id="36" name="Rectangle 55"/>
          <p:cNvSpPr/>
          <p:nvPr>
            <p:custDataLst>
              <p:tags r:id="rId10"/>
            </p:custDataLst>
          </p:nvPr>
        </p:nvSpPr>
        <p:spPr bwMode="auto">
          <a:xfrm>
            <a:off x="4380528" y="4926011"/>
            <a:ext cx="3391521" cy="912218"/>
          </a:xfrm>
          <a:prstGeom prst="rect">
            <a:avLst/>
          </a:prstGeom>
          <a:solidFill>
            <a:srgbClr val="EE6DEF">
              <a:lumMod val="60000"/>
              <a:lumOff val="40000"/>
            </a:srgbClr>
          </a:solidFill>
          <a:ln w="3175">
            <a:noFill/>
          </a:ln>
          <a:effectLst>
            <a:outerShdw blurRad="50800" dist="38100" dir="2700000" algn="tl" rotWithShape="0">
              <a:srgbClr val="EE6DEF">
                <a:lumMod val="50000"/>
                <a:alpha val="40000"/>
              </a:srgb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7" name="Trapezoid 2"/>
          <p:cNvSpPr/>
          <p:nvPr>
            <p:custDataLst>
              <p:tags r:id="rId11"/>
            </p:custDataLst>
          </p:nvPr>
        </p:nvSpPr>
        <p:spPr bwMode="auto">
          <a:xfrm rot="19191503">
            <a:off x="4013015" y="5002889"/>
            <a:ext cx="1329420" cy="308448"/>
          </a:xfrm>
          <a:custGeom>
            <a:avLst/>
            <a:gdLst>
              <a:gd name="connsiteX0" fmla="*/ 0 w 1828800"/>
              <a:gd name="connsiteY0" fmla="*/ 457200 h 457200"/>
              <a:gd name="connsiteX1" fmla="*/ 114300 w 1828800"/>
              <a:gd name="connsiteY1" fmla="*/ 0 h 457200"/>
              <a:gd name="connsiteX2" fmla="*/ 1714500 w 1828800"/>
              <a:gd name="connsiteY2" fmla="*/ 0 h 457200"/>
              <a:gd name="connsiteX3" fmla="*/ 1828800 w 1828800"/>
              <a:gd name="connsiteY3" fmla="*/ 457200 h 457200"/>
              <a:gd name="connsiteX4" fmla="*/ 0 w 1828800"/>
              <a:gd name="connsiteY4" fmla="*/ 457200 h 457200"/>
              <a:gd name="connsiteX0-1" fmla="*/ 0 w 1828800"/>
              <a:gd name="connsiteY0-2" fmla="*/ 463642 h 463642"/>
              <a:gd name="connsiteX1-3" fmla="*/ 402156 w 1828800"/>
              <a:gd name="connsiteY1-4" fmla="*/ 0 h 463642"/>
              <a:gd name="connsiteX2-5" fmla="*/ 1714500 w 1828800"/>
              <a:gd name="connsiteY2-6" fmla="*/ 6442 h 463642"/>
              <a:gd name="connsiteX3-7" fmla="*/ 1828800 w 1828800"/>
              <a:gd name="connsiteY3-8" fmla="*/ 463642 h 463642"/>
              <a:gd name="connsiteX4-9" fmla="*/ 0 w 1828800"/>
              <a:gd name="connsiteY4-10" fmla="*/ 463642 h 463642"/>
              <a:gd name="connsiteX0-11" fmla="*/ 0 w 2001385"/>
              <a:gd name="connsiteY0-12" fmla="*/ 463642 h 463642"/>
              <a:gd name="connsiteX1-13" fmla="*/ 402156 w 2001385"/>
              <a:gd name="connsiteY1-14" fmla="*/ 0 h 463642"/>
              <a:gd name="connsiteX2-15" fmla="*/ 1714500 w 2001385"/>
              <a:gd name="connsiteY2-16" fmla="*/ 6442 h 463642"/>
              <a:gd name="connsiteX3-17" fmla="*/ 2001385 w 2001385"/>
              <a:gd name="connsiteY3-18" fmla="*/ 426441 h 463642"/>
              <a:gd name="connsiteX4-19" fmla="*/ 0 w 2001385"/>
              <a:gd name="connsiteY4-20" fmla="*/ 463642 h 463642"/>
              <a:gd name="connsiteX0-21" fmla="*/ 0 w 2001385"/>
              <a:gd name="connsiteY0-22" fmla="*/ 463642 h 463642"/>
              <a:gd name="connsiteX1-23" fmla="*/ 402156 w 2001385"/>
              <a:gd name="connsiteY1-24" fmla="*/ 0 h 463642"/>
              <a:gd name="connsiteX2-25" fmla="*/ 1514076 w 2001385"/>
              <a:gd name="connsiteY2-26" fmla="*/ 7706 h 463642"/>
              <a:gd name="connsiteX3-27" fmla="*/ 2001385 w 2001385"/>
              <a:gd name="connsiteY3-28" fmla="*/ 426441 h 463642"/>
              <a:gd name="connsiteX4-29" fmla="*/ 0 w 2001385"/>
              <a:gd name="connsiteY4-30" fmla="*/ 463642 h 463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01385" h="463642">
                <a:moveTo>
                  <a:pt x="0" y="463642"/>
                </a:moveTo>
                <a:lnTo>
                  <a:pt x="402156" y="0"/>
                </a:lnTo>
                <a:lnTo>
                  <a:pt x="1514076" y="7706"/>
                </a:lnTo>
                <a:lnTo>
                  <a:pt x="2001385" y="426441"/>
                </a:lnTo>
                <a:lnTo>
                  <a:pt x="0" y="463642"/>
                </a:lnTo>
                <a:close/>
              </a:path>
            </a:pathLst>
          </a:custGeom>
          <a:solidFill>
            <a:srgbClr val="EE6DEF">
              <a:lumMod val="20000"/>
              <a:lumOff val="80000"/>
            </a:srgbClr>
          </a:solidFill>
          <a:ln w="3175">
            <a:noFill/>
          </a:ln>
          <a:effectLst>
            <a:outerShdw blurRad="1270000" dist="431800" dir="2700000" sx="25000" sy="25000" algn="tl" rotWithShape="0">
              <a:prstClr val="black">
                <a:alpha val="100000"/>
              </a:prst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8" name="Right Triangle 59"/>
          <p:cNvSpPr/>
          <p:nvPr>
            <p:custDataLst>
              <p:tags r:id="rId12"/>
            </p:custDataLst>
          </p:nvPr>
        </p:nvSpPr>
        <p:spPr bwMode="auto">
          <a:xfrm flipH="1">
            <a:off x="4266149" y="5601972"/>
            <a:ext cx="114379" cy="100785"/>
          </a:xfrm>
          <a:prstGeom prst="rtTriangle">
            <a:avLst/>
          </a:prstGeom>
          <a:solidFill>
            <a:srgbClr val="EE6DEF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1" name="Right Triangle 60"/>
          <p:cNvSpPr/>
          <p:nvPr>
            <p:custDataLst>
              <p:tags r:id="rId13"/>
            </p:custDataLst>
          </p:nvPr>
        </p:nvSpPr>
        <p:spPr bwMode="auto">
          <a:xfrm flipH="1">
            <a:off x="5153523" y="4825696"/>
            <a:ext cx="114379" cy="100785"/>
          </a:xfrm>
          <a:prstGeom prst="rtTriangle">
            <a:avLst/>
          </a:prstGeom>
          <a:solidFill>
            <a:srgbClr val="EE6DEF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51" name="图片 50" descr="343439383331313b343532303032373bbfcdbba7b5b5b0b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42813" y="5222740"/>
            <a:ext cx="318761" cy="318761"/>
          </a:xfrm>
          <a:prstGeom prst="rect">
            <a:avLst/>
          </a:prstGeom>
        </p:spPr>
      </p:pic>
      <p:sp>
        <p:nvSpPr>
          <p:cNvPr id="72" name="TextBox 15"/>
          <p:cNvSpPr txBox="1"/>
          <p:nvPr>
            <p:custDataLst>
              <p:tags r:id="rId17"/>
            </p:custDataLst>
          </p:nvPr>
        </p:nvSpPr>
        <p:spPr>
          <a:xfrm>
            <a:off x="4396478" y="5142059"/>
            <a:ext cx="2737072" cy="4802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fontScale="25000"/>
          </a:bodyPr>
          <a:p>
            <a:pPr lvl="0" algn="r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en-US" altLang="zh-CN" sz="7200" b="1" spc="150">
                <a:solidFill>
                  <a:srgbClr val="000000">
                    <a:lumMod val="85000"/>
                    <a:lumOff val="15000"/>
                    <a:alpha val="80000"/>
                  </a:srgbClr>
                </a:solidFill>
                <a:uFillTx/>
                <a:latin typeface="楷体" charset="0"/>
                <a:ea typeface="楷体" charset="0"/>
                <a:cs typeface="Arial" panose="020B0604020202020204" pitchFamily="34" charset="0"/>
                <a:sym typeface="微软雅黑" charset="-122"/>
              </a:rPr>
              <a:t>Atari</a:t>
            </a:r>
            <a:r>
              <a:rPr lang="zh-CN" altLang="en-US" sz="7200" b="1" spc="150">
                <a:solidFill>
                  <a:srgbClr val="000000">
                    <a:lumMod val="85000"/>
                    <a:lumOff val="15000"/>
                    <a:alpha val="80000"/>
                  </a:srgbClr>
                </a:solidFill>
                <a:uFillTx/>
                <a:latin typeface="楷体" charset="0"/>
                <a:ea typeface="楷体" charset="0"/>
                <a:cs typeface="Arial" panose="020B0604020202020204" pitchFamily="34" charset="0"/>
                <a:sym typeface="微软雅黑" charset="-122"/>
              </a:rPr>
              <a:t>-</a:t>
            </a:r>
            <a:r>
              <a:rPr lang="en-US" altLang="zh-CN" sz="7200" b="1" spc="150">
                <a:solidFill>
                  <a:srgbClr val="000000">
                    <a:lumMod val="85000"/>
                    <a:lumOff val="15000"/>
                    <a:alpha val="80000"/>
                  </a:srgbClr>
                </a:solidFill>
                <a:uFillTx/>
                <a:latin typeface="楷体" charset="0"/>
                <a:ea typeface="楷体" charset="0"/>
                <a:cs typeface="Arial" panose="020B0604020202020204" pitchFamily="34" charset="0"/>
                <a:sym typeface="微软雅黑" charset="-122"/>
              </a:rPr>
              <a:t>57</a:t>
            </a:r>
            <a:endParaRPr lang="zh-CN" altLang="en-US" sz="7200" b="1">
              <a:latin typeface="楷体" charset="0"/>
              <a:ea typeface="楷体" charset="0"/>
              <a:cs typeface="楷体" charset="0"/>
              <a:sym typeface="微软雅黑" charset="-122"/>
            </a:endParaRPr>
          </a:p>
        </p:txBody>
      </p:sp>
      <p:sp>
        <p:nvSpPr>
          <p:cNvPr id="48" name="Rectangle 47"/>
          <p:cNvSpPr/>
          <p:nvPr>
            <p:custDataLst>
              <p:tags r:id="rId18"/>
            </p:custDataLst>
          </p:nvPr>
        </p:nvSpPr>
        <p:spPr bwMode="auto">
          <a:xfrm>
            <a:off x="8232378" y="4289896"/>
            <a:ext cx="3391521" cy="912218"/>
          </a:xfrm>
          <a:prstGeom prst="rect">
            <a:avLst/>
          </a:prstGeom>
          <a:solidFill>
            <a:srgbClr val="FF8BA9">
              <a:lumMod val="60000"/>
              <a:lumOff val="40000"/>
            </a:srgbClr>
          </a:solidFill>
          <a:ln w="3175">
            <a:noFill/>
          </a:ln>
          <a:effectLst>
            <a:outerShdw blurRad="50800" dist="38100" dir="2700000" algn="tl" rotWithShape="0">
              <a:srgbClr val="FF8BA9">
                <a:lumMod val="50000"/>
                <a:alpha val="40000"/>
              </a:srgb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0" name="Trapezoid 2"/>
          <p:cNvSpPr/>
          <p:nvPr>
            <p:custDataLst>
              <p:tags r:id="rId19"/>
            </p:custDataLst>
          </p:nvPr>
        </p:nvSpPr>
        <p:spPr bwMode="auto">
          <a:xfrm rot="19191503">
            <a:off x="7862052" y="4366305"/>
            <a:ext cx="1329420" cy="308448"/>
          </a:xfrm>
          <a:custGeom>
            <a:avLst/>
            <a:gdLst>
              <a:gd name="connsiteX0" fmla="*/ 0 w 1828800"/>
              <a:gd name="connsiteY0" fmla="*/ 457200 h 457200"/>
              <a:gd name="connsiteX1" fmla="*/ 114300 w 1828800"/>
              <a:gd name="connsiteY1" fmla="*/ 0 h 457200"/>
              <a:gd name="connsiteX2" fmla="*/ 1714500 w 1828800"/>
              <a:gd name="connsiteY2" fmla="*/ 0 h 457200"/>
              <a:gd name="connsiteX3" fmla="*/ 1828800 w 1828800"/>
              <a:gd name="connsiteY3" fmla="*/ 457200 h 457200"/>
              <a:gd name="connsiteX4" fmla="*/ 0 w 1828800"/>
              <a:gd name="connsiteY4" fmla="*/ 457200 h 457200"/>
              <a:gd name="connsiteX0-1" fmla="*/ 0 w 1828800"/>
              <a:gd name="connsiteY0-2" fmla="*/ 463642 h 463642"/>
              <a:gd name="connsiteX1-3" fmla="*/ 402156 w 1828800"/>
              <a:gd name="connsiteY1-4" fmla="*/ 0 h 463642"/>
              <a:gd name="connsiteX2-5" fmla="*/ 1714500 w 1828800"/>
              <a:gd name="connsiteY2-6" fmla="*/ 6442 h 463642"/>
              <a:gd name="connsiteX3-7" fmla="*/ 1828800 w 1828800"/>
              <a:gd name="connsiteY3-8" fmla="*/ 463642 h 463642"/>
              <a:gd name="connsiteX4-9" fmla="*/ 0 w 1828800"/>
              <a:gd name="connsiteY4-10" fmla="*/ 463642 h 463642"/>
              <a:gd name="connsiteX0-11" fmla="*/ 0 w 2001385"/>
              <a:gd name="connsiteY0-12" fmla="*/ 463642 h 463642"/>
              <a:gd name="connsiteX1-13" fmla="*/ 402156 w 2001385"/>
              <a:gd name="connsiteY1-14" fmla="*/ 0 h 463642"/>
              <a:gd name="connsiteX2-15" fmla="*/ 1714500 w 2001385"/>
              <a:gd name="connsiteY2-16" fmla="*/ 6442 h 463642"/>
              <a:gd name="connsiteX3-17" fmla="*/ 2001385 w 2001385"/>
              <a:gd name="connsiteY3-18" fmla="*/ 426441 h 463642"/>
              <a:gd name="connsiteX4-19" fmla="*/ 0 w 2001385"/>
              <a:gd name="connsiteY4-20" fmla="*/ 463642 h 463642"/>
              <a:gd name="connsiteX0-21" fmla="*/ 0 w 2001385"/>
              <a:gd name="connsiteY0-22" fmla="*/ 463642 h 463642"/>
              <a:gd name="connsiteX1-23" fmla="*/ 402156 w 2001385"/>
              <a:gd name="connsiteY1-24" fmla="*/ 0 h 463642"/>
              <a:gd name="connsiteX2-25" fmla="*/ 1514076 w 2001385"/>
              <a:gd name="connsiteY2-26" fmla="*/ 7706 h 463642"/>
              <a:gd name="connsiteX3-27" fmla="*/ 2001385 w 2001385"/>
              <a:gd name="connsiteY3-28" fmla="*/ 426441 h 463642"/>
              <a:gd name="connsiteX4-29" fmla="*/ 0 w 2001385"/>
              <a:gd name="connsiteY4-30" fmla="*/ 463642 h 463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01385" h="463642">
                <a:moveTo>
                  <a:pt x="0" y="463642"/>
                </a:moveTo>
                <a:lnTo>
                  <a:pt x="402156" y="0"/>
                </a:lnTo>
                <a:lnTo>
                  <a:pt x="1514076" y="7706"/>
                </a:lnTo>
                <a:lnTo>
                  <a:pt x="2001385" y="426441"/>
                </a:lnTo>
                <a:lnTo>
                  <a:pt x="0" y="463642"/>
                </a:lnTo>
                <a:close/>
              </a:path>
            </a:pathLst>
          </a:custGeom>
          <a:solidFill>
            <a:srgbClr val="FF8BA9">
              <a:lumMod val="20000"/>
              <a:lumOff val="80000"/>
            </a:srgbClr>
          </a:solidFill>
          <a:ln w="3175">
            <a:noFill/>
          </a:ln>
          <a:effectLst>
            <a:outerShdw blurRad="1270000" dist="431800" dir="2700000" sx="25000" sy="25000" algn="tl" rotWithShape="0">
              <a:prstClr val="black">
                <a:alpha val="100000"/>
              </a:prstClr>
            </a:outerShdw>
          </a:effectLst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1" name="Right Triangle 51"/>
          <p:cNvSpPr/>
          <p:nvPr>
            <p:custDataLst>
              <p:tags r:id="rId20"/>
            </p:custDataLst>
          </p:nvPr>
        </p:nvSpPr>
        <p:spPr bwMode="auto">
          <a:xfrm flipH="1">
            <a:off x="8118467" y="4965857"/>
            <a:ext cx="114379" cy="100785"/>
          </a:xfrm>
          <a:prstGeom prst="rtTriangle">
            <a:avLst/>
          </a:prstGeom>
          <a:solidFill>
            <a:srgbClr val="FF8BA9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2" name="Right Triangle 52"/>
          <p:cNvSpPr/>
          <p:nvPr>
            <p:custDataLst>
              <p:tags r:id="rId21"/>
            </p:custDataLst>
          </p:nvPr>
        </p:nvSpPr>
        <p:spPr bwMode="auto">
          <a:xfrm flipH="1">
            <a:off x="9005841" y="4189580"/>
            <a:ext cx="114379" cy="100785"/>
          </a:xfrm>
          <a:prstGeom prst="rtTriangle">
            <a:avLst/>
          </a:prstGeom>
          <a:solidFill>
            <a:srgbClr val="FF8BA9"/>
          </a:solidFill>
          <a:ln w="3175"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anchor="ctr"/>
          <a:p>
            <a:pPr algn="ctr"/>
            <a:endParaRPr lang="en-US" sz="1350" b="1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73" name="TextBox 15"/>
          <p:cNvSpPr txBox="1"/>
          <p:nvPr>
            <p:custDataLst>
              <p:tags r:id="rId22"/>
            </p:custDataLst>
          </p:nvPr>
        </p:nvSpPr>
        <p:spPr>
          <a:xfrm>
            <a:off x="8232366" y="4495563"/>
            <a:ext cx="2673133" cy="500946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p>
            <a:pPr lvl="0" algn="r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b="1" spc="150">
                <a:solidFill>
                  <a:srgbClr val="000000">
                    <a:lumMod val="85000"/>
                    <a:lumOff val="15000"/>
                    <a:alpha val="80000"/>
                  </a:srgbClr>
                </a:solidFill>
                <a:uFillTx/>
                <a:latin typeface="楷体" charset="0"/>
                <a:ea typeface="楷体" charset="0"/>
                <a:cs typeface="楷体" charset="0"/>
                <a:sym typeface="微软雅黑" charset="-122"/>
              </a:rPr>
              <a:t>简单</a:t>
            </a:r>
            <a:r>
              <a:rPr lang="zh-CN" altLang="en-US" b="1" spc="150">
                <a:solidFill>
                  <a:srgbClr val="000000">
                    <a:lumMod val="85000"/>
                    <a:lumOff val="15000"/>
                    <a:alpha val="80000"/>
                  </a:srgbClr>
                </a:solidFill>
                <a:uFillTx/>
                <a:latin typeface="楷体" charset="0"/>
                <a:ea typeface="楷体" charset="0"/>
                <a:cs typeface="Arial" panose="020B0604020202020204" pitchFamily="34" charset="0"/>
                <a:sym typeface="微软雅黑" charset="-122"/>
              </a:rPr>
              <a:t>复现</a:t>
            </a:r>
            <a:endParaRPr lang="zh-CN" altLang="en-US">
              <a:latin typeface="楷体" charset="0"/>
              <a:ea typeface="楷体" charset="0"/>
              <a:cs typeface="楷体" charset="0"/>
              <a:sym typeface="微软雅黑" charset="-122"/>
            </a:endParaRPr>
          </a:p>
        </p:txBody>
      </p:sp>
      <p:pic>
        <p:nvPicPr>
          <p:cNvPr id="79" name="图片 78" descr="343435383037343b343533303738313bb1e3c0fbccf9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092787" y="4586625"/>
            <a:ext cx="318761" cy="318761"/>
          </a:xfrm>
          <a:prstGeom prst="rect">
            <a:avLst/>
          </a:prstGeom>
        </p:spPr>
      </p:pic>
      <p:sp>
        <p:nvSpPr>
          <p:cNvPr id="113" name="矩形 112"/>
          <p:cNvSpPr/>
          <p:nvPr>
            <p:custDataLst>
              <p:tags r:id="rId26"/>
            </p:custDataLst>
          </p:nvPr>
        </p:nvSpPr>
        <p:spPr>
          <a:xfrm>
            <a:off x="4294505" y="771525"/>
            <a:ext cx="4241800" cy="121285"/>
          </a:xfrm>
          <a:prstGeom prst="rect">
            <a:avLst/>
          </a:prstGeom>
          <a:gradFill>
            <a:gsLst>
              <a:gs pos="0">
                <a:srgbClr val="AE7EF7">
                  <a:alpha val="0"/>
                </a:srgbClr>
              </a:gs>
              <a:gs pos="57000">
                <a:srgbClr val="AE7EF7">
                  <a:lumMod val="40000"/>
                  <a:lumOff val="60000"/>
                </a:srgbClr>
              </a:gs>
              <a:gs pos="100000">
                <a:srgbClr val="AE7EF7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14" name="文本框 5"/>
          <p:cNvSpPr txBox="1"/>
          <p:nvPr>
            <p:custDataLst>
              <p:tags r:id="rId27"/>
            </p:custDataLst>
          </p:nvPr>
        </p:nvSpPr>
        <p:spPr>
          <a:xfrm>
            <a:off x="3758565" y="140970"/>
            <a:ext cx="5143500" cy="615950"/>
          </a:xfrm>
          <a:prstGeom prst="rect">
            <a:avLst/>
          </a:prstGeom>
          <a:noFill/>
        </p:spPr>
        <p:txBody>
          <a:bodyPr wrap="square" bIns="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9pPr>
          </a:lstStyle>
          <a:p>
            <a:pPr algn="ctr"/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楷体" charset="0"/>
                <a:ea typeface="楷体" charset="0"/>
                <a:sym typeface="微软雅黑" charset="-122"/>
              </a:rPr>
              <a:t>强化学习第一次文献阅读</a:t>
            </a:r>
            <a:endParaRPr lang="zh-CN" altLang="en-US" sz="32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楷体" charset="0"/>
              <a:ea typeface="楷体" charset="0"/>
              <a:sym typeface="微软雅黑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/>
          <p:cNvSpPr txBox="1"/>
          <p:nvPr userDrawn="1"/>
        </p:nvSpPr>
        <p:spPr>
          <a:xfrm>
            <a:off x="6144796" y="1665993"/>
            <a:ext cx="4054115" cy="1128804"/>
          </a:xfrm>
          <a:prstGeom prst="rect">
            <a:avLst/>
          </a:prstGeom>
          <a:effectLst>
            <a:softEdge rad="0"/>
          </a:effectLst>
        </p:spPr>
        <p:txBody>
          <a:bodyPr wrap="none" rtlCol="0">
            <a:noAutofit/>
          </a:bodyPr>
          <a:p>
            <a:r>
              <a:rPr lang="en-US" altLang="zh-CN" sz="7200">
                <a:solidFill>
                  <a:srgbClr val="D9D9D9"/>
                </a:solidFill>
              </a:rPr>
              <a:t>RANDOM</a:t>
            </a:r>
            <a:endParaRPr lang="zh-CN" altLang="en-US" sz="7200">
              <a:solidFill>
                <a:srgbClr val="D9D9D9"/>
              </a:solidFill>
            </a:endParaRPr>
          </a:p>
        </p:txBody>
      </p:sp>
      <p:sp>
        <p:nvSpPr>
          <p:cNvPr id="80" name="文本框 79"/>
          <p:cNvSpPr txBox="1"/>
          <p:nvPr userDrawn="1"/>
        </p:nvSpPr>
        <p:spPr>
          <a:xfrm>
            <a:off x="6144751" y="3296386"/>
            <a:ext cx="4054115" cy="1128804"/>
          </a:xfrm>
          <a:prstGeom prst="rect">
            <a:avLst/>
          </a:prstGeom>
          <a:effectLst>
            <a:softEdge rad="0"/>
          </a:effectLst>
        </p:spPr>
        <p:txBody>
          <a:bodyPr wrap="none" rtlCol="0">
            <a:noAutofit/>
          </a:bodyPr>
          <a:p>
            <a:r>
              <a:rPr lang="zh-CN" altLang="en-US" sz="7200">
                <a:solidFill>
                  <a:srgbClr val="D9D9D9"/>
                </a:solidFill>
              </a:rPr>
              <a:t>D</a:t>
            </a:r>
            <a:r>
              <a:rPr lang="en-US" altLang="zh-CN" sz="7200">
                <a:solidFill>
                  <a:srgbClr val="D9D9D9"/>
                </a:solidFill>
              </a:rPr>
              <a:t>ISCO</a:t>
            </a:r>
            <a:endParaRPr lang="zh-CN" altLang="en-US">
              <a:solidFill>
                <a:srgbClr val="D9D9D9"/>
              </a:solidFill>
            </a:endParaRPr>
          </a:p>
        </p:txBody>
      </p:sp>
      <p:sp>
        <p:nvSpPr>
          <p:cNvPr id="81" name="文本框 80"/>
          <p:cNvSpPr txBox="1"/>
          <p:nvPr userDrawn="1"/>
        </p:nvSpPr>
        <p:spPr>
          <a:xfrm>
            <a:off x="6144751" y="4964877"/>
            <a:ext cx="4054115" cy="1128804"/>
          </a:xfrm>
          <a:prstGeom prst="rect">
            <a:avLst/>
          </a:prstGeom>
          <a:effectLst>
            <a:softEdge rad="0"/>
          </a:effectLst>
        </p:spPr>
        <p:txBody>
          <a:bodyPr wrap="none" rtlCol="0">
            <a:noAutofit/>
          </a:bodyPr>
          <a:p>
            <a:r>
              <a:rPr lang="zh-CN" altLang="en-US" sz="7200">
                <a:solidFill>
                  <a:srgbClr val="D9D9D9"/>
                </a:solidFill>
              </a:rPr>
              <a:t>M</a:t>
            </a:r>
            <a:r>
              <a:rPr lang="en-US" altLang="zh-CN" sz="7200">
                <a:solidFill>
                  <a:srgbClr val="D9D9D9"/>
                </a:solidFill>
              </a:rPr>
              <a:t>AZE</a:t>
            </a:r>
            <a:endParaRPr lang="zh-CN" altLang="en-US">
              <a:solidFill>
                <a:srgbClr val="D9D9D9"/>
              </a:solidFill>
            </a:endParaRPr>
          </a:p>
        </p:txBody>
      </p:sp>
      <p:pic>
        <p:nvPicPr>
          <p:cNvPr id="4" name="图片 3" descr="upload_post_object_v2_8087304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817" y="1505370"/>
            <a:ext cx="4054425" cy="405442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905236" y="2402242"/>
            <a:ext cx="332345" cy="332345"/>
          </a:xfrm>
          <a:prstGeom prst="rect">
            <a:avLst/>
          </a:prstGeom>
          <a:solidFill>
            <a:srgbClr val="213C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softEdge rad="381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5333250" y="2366287"/>
            <a:ext cx="81153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b="1">
                <a:latin typeface="楷体" charset="0"/>
                <a:ea typeface="楷体" charset="0"/>
              </a:rPr>
              <a:t>智能体</a:t>
            </a:r>
            <a:endParaRPr lang="zh-CN" altLang="en-US" b="1">
              <a:latin typeface="楷体" charset="0"/>
              <a:ea typeface="楷体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914850" y="2959891"/>
            <a:ext cx="332345" cy="332345"/>
          </a:xfrm>
          <a:prstGeom prst="rect">
            <a:avLst/>
          </a:prstGeom>
          <a:solidFill>
            <a:srgbClr val="000000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softEdge rad="381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333250" y="2923930"/>
            <a:ext cx="81153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b="1">
                <a:solidFill>
                  <a:schemeClr val="tx1"/>
                </a:solidFill>
                <a:latin typeface="楷体" charset="0"/>
                <a:ea typeface="楷体" charset="0"/>
              </a:rPr>
              <a:t>路径</a:t>
            </a:r>
            <a:endParaRPr lang="zh-CN" altLang="en-US">
              <a:latin typeface="楷体" charset="0"/>
              <a:ea typeface="楷体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914874" y="4155830"/>
            <a:ext cx="332345" cy="332345"/>
          </a:xfrm>
          <a:prstGeom prst="rect">
            <a:avLst/>
          </a:prstGeom>
          <a:blipFill>
            <a:blip r:embed="rId2"/>
            <a:stretch>
              <a:fillRect l="-1480" r="-1480"/>
            </a:stretch>
          </a:blip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softEdge rad="381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342844" y="4119889"/>
            <a:ext cx="801937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b="1">
                <a:solidFill>
                  <a:schemeClr val="tx1"/>
                </a:solidFill>
                <a:latin typeface="楷体" charset="0"/>
                <a:ea typeface="楷体" charset="0"/>
              </a:rPr>
              <a:t>墙</a:t>
            </a:r>
            <a:endParaRPr lang="zh-CN" altLang="en-US">
              <a:latin typeface="楷体" charset="0"/>
              <a:ea typeface="楷体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3158" y="429719"/>
            <a:ext cx="8880017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3.1 Random Diszo Maze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&amp; 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3.1.1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环境特性与挑战设计 </a:t>
            </a:r>
            <a:endParaRPr lang="en-US" altLang="zh-CN" b="1">
              <a:latin typeface="楷体" charset="0"/>
              <a:ea typeface="楷体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4914874" y="3557904"/>
            <a:ext cx="332345" cy="332345"/>
          </a:xfrm>
          <a:prstGeom prst="rect">
            <a:avLst/>
          </a:prstGeom>
          <a:solidFill>
            <a:srgbClr val="21EB64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softEdge rad="381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5333340" y="3521909"/>
            <a:ext cx="811449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b="1">
                <a:solidFill>
                  <a:schemeClr val="tx1"/>
                </a:solidFill>
                <a:latin typeface="楷体" charset="0"/>
                <a:ea typeface="楷体" charset="0"/>
              </a:rPr>
              <a:t>目标</a:t>
            </a:r>
            <a:endParaRPr lang="zh-CN" altLang="en-US">
              <a:latin typeface="楷体" charset="0"/>
              <a:ea typeface="楷体" charset="0"/>
            </a:endParaRPr>
          </a:p>
        </p:txBody>
      </p:sp>
      <p:sp>
        <p:nvSpPr>
          <p:cNvPr id="13" name="圆角矩形 12"/>
          <p:cNvSpPr/>
          <p:nvPr>
            <p:custDataLst>
              <p:tags r:id="rId3"/>
            </p:custDataLst>
          </p:nvPr>
        </p:nvSpPr>
        <p:spPr>
          <a:xfrm>
            <a:off x="6144774" y="1354383"/>
            <a:ext cx="5276603" cy="1343025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正文"/>
          <p:cNvSpPr txBox="1"/>
          <p:nvPr>
            <p:custDataLst>
              <p:tags r:id="rId4"/>
            </p:custDataLst>
          </p:nvPr>
        </p:nvSpPr>
        <p:spPr>
          <a:xfrm>
            <a:off x="6303764" y="1789986"/>
            <a:ext cx="5383768" cy="756012"/>
          </a:xfrm>
          <a:prstGeom prst="rect">
            <a:avLst/>
          </a:prstGeom>
          <a:noFill/>
        </p:spPr>
        <p:txBody>
          <a:bodyPr wrap="square" lIns="0" tIns="0" rIns="0" bIns="539750" rtlCol="0" anchor="t" anchorCtr="0">
            <a:noAutofit/>
          </a:bodyPr>
          <a:p>
            <a:pPr lvl="0" indent="0" algn="just" fontAlgn="auto">
              <a:lnSpc>
                <a:spcPct val="120000"/>
              </a:lnSpc>
              <a:buClrTx/>
              <a:buSzTx/>
              <a:buFontTx/>
            </a:pPr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    随机生成21x21迷宫，每幕布局不同，增加了环境的不确定性和探索难度。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  <a:cs typeface="楷体" charset="0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6303739" y="1452173"/>
            <a:ext cx="4445808" cy="3378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楷体" charset="0"/>
                <a:ea typeface="楷体" charset="0"/>
                <a:cs typeface="+mn-ea"/>
              </a:rPr>
              <a:t>迷宫布局特性</a:t>
            </a:r>
            <a:endParaRPr lang="zh-CN" altLang="en-US" sz="2400" b="1">
              <a:solidFill>
                <a:schemeClr val="accent1"/>
              </a:solidFill>
              <a:latin typeface="楷体" charset="0"/>
              <a:ea typeface="楷体" charset="0"/>
              <a:cs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6"/>
            </p:custDataLst>
          </p:nvPr>
        </p:nvSpPr>
        <p:spPr>
          <a:xfrm>
            <a:off x="6144769" y="3009193"/>
            <a:ext cx="5276608" cy="1343025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正文"/>
          <p:cNvSpPr txBox="1"/>
          <p:nvPr>
            <p:custDataLst>
              <p:tags r:id="rId7"/>
            </p:custDataLst>
          </p:nvPr>
        </p:nvSpPr>
        <p:spPr>
          <a:xfrm>
            <a:off x="6303764" y="3444835"/>
            <a:ext cx="5383768" cy="710995"/>
          </a:xfrm>
          <a:prstGeom prst="rect">
            <a:avLst/>
          </a:prstGeom>
          <a:noFill/>
        </p:spPr>
        <p:txBody>
          <a:bodyPr wrap="square" lIns="0" tIns="0" rIns="0" bIns="539750" rtlCol="0" anchor="t" anchorCtr="0">
            <a:noAutofit/>
          </a:bodyPr>
          <a:p>
            <a:pPr lvl="0" indent="0" algn="just" fontAlgn="auto">
              <a:lnSpc>
                <a:spcPct val="120000"/>
              </a:lnSpc>
              <a:buClrTx/>
              <a:buSzTx/>
              <a:buFontTx/>
            </a:pPr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sym typeface="+mn-ea"/>
              </a:rPr>
              <a:t>    墙壁颜色每步随机变化，相同位置因周边颜色不同而被视为不同状态，大幅增加复杂度。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6303739" y="3106983"/>
            <a:ext cx="4445808" cy="3378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楷体" charset="0"/>
                <a:ea typeface="楷体" charset="0"/>
                <a:cs typeface="+mn-ea"/>
              </a:rPr>
              <a:t>视觉干扰特点</a:t>
            </a:r>
            <a:endParaRPr lang="zh-CN" altLang="en-US" sz="2400" b="1">
              <a:solidFill>
                <a:schemeClr val="accent1"/>
              </a:solidFill>
              <a:latin typeface="楷体" charset="0"/>
              <a:ea typeface="楷体" charset="0"/>
              <a:cs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9"/>
            </p:custDataLst>
          </p:nvPr>
        </p:nvSpPr>
        <p:spPr>
          <a:xfrm>
            <a:off x="6144769" y="4664003"/>
            <a:ext cx="5276608" cy="1343025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正文"/>
          <p:cNvSpPr txBox="1"/>
          <p:nvPr>
            <p:custDataLst>
              <p:tags r:id="rId10"/>
            </p:custDataLst>
          </p:nvPr>
        </p:nvSpPr>
        <p:spPr>
          <a:xfrm>
            <a:off x="6303764" y="5050631"/>
            <a:ext cx="5383784" cy="743677"/>
          </a:xfrm>
          <a:prstGeom prst="rect">
            <a:avLst/>
          </a:prstGeom>
          <a:noFill/>
        </p:spPr>
        <p:txBody>
          <a:bodyPr wrap="square" lIns="0" tIns="0" rIns="0" bIns="539750" rtlCol="0" anchor="t" anchorCtr="0">
            <a:noAutofit/>
          </a:bodyPr>
          <a:p>
            <a:pPr lvl="0" indent="0" algn="just" fontAlgn="auto">
              <a:lnSpc>
                <a:spcPct val="120000"/>
              </a:lnSpc>
              <a:buClrTx/>
              <a:buSzTx/>
              <a:buFontTx/>
            </a:pPr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sym typeface="+mn-ea"/>
              </a:rPr>
              <a:t>    纯探索任务，没有外在奖励，为验证智能体能否在复杂干扰下有效探索迷宫。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6303739" y="4761793"/>
            <a:ext cx="4445808" cy="3378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楷体" charset="0"/>
                <a:ea typeface="楷体" charset="0"/>
                <a:cs typeface="+mn-ea"/>
              </a:rPr>
              <a:t>任务目标设定</a:t>
            </a:r>
            <a:endParaRPr lang="zh-CN" altLang="en-US" sz="2400" b="1">
              <a:solidFill>
                <a:schemeClr val="accent1"/>
              </a:solidFill>
              <a:latin typeface="楷体" charset="0"/>
              <a:ea typeface="楷体" charset="0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" grpId="0" animBg="1"/>
      <p:bldP spid="7" grpId="0" animBg="1"/>
      <p:bldP spid="3" grpId="0" animBg="1"/>
      <p:bldP spid="31" grpId="0"/>
      <p:bldP spid="10" grpId="0"/>
      <p:bldP spid="8" grpId="0"/>
      <p:bldP spid="6" grpId="0"/>
      <p:bldP spid="79" grpId="0" animBg="1"/>
      <p:bldP spid="15" grpId="0"/>
      <p:bldP spid="13" grpId="0" animBg="1"/>
      <p:bldP spid="14" grpId="0"/>
      <p:bldP spid="18" grpId="0"/>
      <p:bldP spid="17" grpId="0"/>
      <p:bldP spid="16" grpId="0" animBg="1"/>
      <p:bldP spid="80" grpId="0" animBg="1"/>
      <p:bldP spid="20" grpId="0"/>
      <p:bldP spid="21" grpId="0"/>
      <p:bldP spid="19" grpId="0" animBg="1"/>
      <p:bldP spid="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01129" y="3027195"/>
            <a:ext cx="1404620" cy="4603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600" b="1" dirty="0">
                <a:solidFill>
                  <a:srgbClr val="7B68A1"/>
                </a:solidFill>
                <a:latin typeface="楷体" charset="0"/>
                <a:ea typeface="楷体" charset="0"/>
              </a:rPr>
              <a:t>问题</a:t>
            </a:r>
            <a:r>
              <a:rPr lang="zh-CN" altLang="en-US" sz="26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导向</a:t>
            </a:r>
            <a:endParaRPr lang="zh-CN" altLang="en-US" sz="2000" b="1">
              <a:latin typeface="楷体" charset="0"/>
              <a:ea typeface="楷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01128" y="3401208"/>
            <a:ext cx="3535989" cy="2755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14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PR</a:t>
            </a:r>
            <a:r>
              <a:rPr lang="en-US" altLang="zh-CN" sz="14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OBLEM</a:t>
            </a:r>
            <a:r>
              <a:rPr lang="zh-CN" altLang="en-US" sz="14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 O</a:t>
            </a:r>
            <a:r>
              <a:rPr lang="en-US" altLang="zh-CN" sz="14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RIENTED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" name="文本框 16"/>
          <p:cNvSpPr txBox="1">
            <a:spLocks noChangeArrowheads="1"/>
          </p:cNvSpPr>
          <p:nvPr/>
        </p:nvSpPr>
        <p:spPr bwMode="auto">
          <a:xfrm>
            <a:off x="1773422" y="2908766"/>
            <a:ext cx="46291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18288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2860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27432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2004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4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  <a:sym typeface="Arial" panose="020B0604020202020204" pitchFamily="34" charset="0"/>
              </a:rPr>
              <a:t>1</a:t>
            </a:r>
            <a:endParaRPr lang="zh-CN" altLang="en-US" sz="4800" b="1" dirty="0">
              <a:solidFill>
                <a:srgbClr val="7B68A1"/>
              </a:solidFill>
              <a:latin typeface="楷体" charset="0"/>
              <a:ea typeface="楷体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 flipH="1">
            <a:off x="2081031" y="3172520"/>
            <a:ext cx="386353" cy="3888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501129" y="4209507"/>
            <a:ext cx="1404620" cy="4603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600" b="1" dirty="0">
                <a:solidFill>
                  <a:srgbClr val="7B68A1"/>
                </a:solidFill>
                <a:latin typeface="楷体" charset="0"/>
                <a:ea typeface="楷体" charset="0"/>
              </a:rPr>
              <a:t>实验</a:t>
            </a:r>
            <a:r>
              <a:rPr lang="zh-CN" altLang="en-US" sz="26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效果</a:t>
            </a:r>
            <a:endParaRPr lang="zh-CN" altLang="en-US" sz="2000" b="1">
              <a:latin typeface="楷体" charset="0"/>
              <a:ea typeface="楷体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01128" y="4583520"/>
            <a:ext cx="3535989" cy="2755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14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E</a:t>
            </a:r>
            <a:r>
              <a:rPr lang="en-US" altLang="zh-CN" sz="14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XPERIMENTAL EFFECT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773422" y="4091078"/>
            <a:ext cx="46291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18288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2860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27432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2004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4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  <a:sym typeface="Arial" panose="020B0604020202020204" pitchFamily="34" charset="0"/>
              </a:rPr>
              <a:t>3</a:t>
            </a:r>
            <a:endParaRPr lang="zh-CN" altLang="en-US" sz="1400" b="1">
              <a:latin typeface="楷体" charset="0"/>
              <a:ea typeface="楷体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H="1">
            <a:off x="2081031" y="4354832"/>
            <a:ext cx="386353" cy="3888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40548" y="3027195"/>
            <a:ext cx="1494790" cy="4603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6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N</a:t>
            </a:r>
            <a:r>
              <a:rPr lang="en-US" altLang="zh-CN" sz="26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GU</a:t>
            </a:r>
            <a:r>
              <a:rPr lang="zh-CN" altLang="en-US" sz="26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原理</a:t>
            </a:r>
            <a:endParaRPr lang="zh-CN" altLang="en-US" sz="200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6818" y="3401187"/>
            <a:ext cx="3535989" cy="2755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14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THE</a:t>
            </a:r>
            <a:r>
              <a:rPr lang="en-US" altLang="zh-CN" sz="14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ORY OF NEVER GIVE UP</a:t>
            </a:r>
            <a:r>
              <a:rPr lang="en-US" altLang="zh-CN" sz="14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 </a:t>
            </a:r>
            <a:endParaRPr lang="zh-CN" altLang="en-US" sz="14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6612841" y="2908766"/>
            <a:ext cx="46291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18288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2860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27432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2004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4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  <a:sym typeface="Arial" panose="020B0604020202020204" pitchFamily="34" charset="0"/>
              </a:rPr>
              <a:t>2</a:t>
            </a:r>
            <a:endParaRPr lang="zh-CN" altLang="en-US" sz="1400" b="1">
              <a:latin typeface="楷体" charset="0"/>
              <a:ea typeface="楷体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 bwMode="auto">
          <a:xfrm flipH="1">
            <a:off x="6920450" y="3172520"/>
            <a:ext cx="386353" cy="3888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306803" y="4209506"/>
            <a:ext cx="793750" cy="4603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600" b="1" dirty="0">
                <a:solidFill>
                  <a:srgbClr val="7B68A1"/>
                </a:solidFill>
                <a:latin typeface="楷体" charset="0"/>
                <a:ea typeface="楷体" charset="0"/>
              </a:rPr>
              <a:t>总结</a:t>
            </a:r>
            <a:endParaRPr lang="zh-CN" altLang="en-US" sz="2000" b="1">
              <a:latin typeface="楷体" charset="0"/>
              <a:ea typeface="楷体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06802" y="4583519"/>
            <a:ext cx="3535989" cy="2755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14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C</a:t>
            </a:r>
            <a:r>
              <a:rPr lang="en-US" altLang="zh-CN" sz="14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ONCLUSION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8" name="文本框 16"/>
          <p:cNvSpPr txBox="1">
            <a:spLocks noChangeArrowheads="1"/>
          </p:cNvSpPr>
          <p:nvPr/>
        </p:nvSpPr>
        <p:spPr bwMode="auto">
          <a:xfrm>
            <a:off x="6612841" y="4091077"/>
            <a:ext cx="46291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18288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2860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27432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2004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4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  <a:sym typeface="Arial" panose="020B0604020202020204" pitchFamily="34" charset="0"/>
              </a:rPr>
              <a:t>4</a:t>
            </a:r>
            <a:endParaRPr lang="zh-CN" altLang="en-US" sz="4800" b="1" dirty="0">
              <a:solidFill>
                <a:srgbClr val="7B68A1"/>
              </a:solidFill>
              <a:latin typeface="楷体" charset="0"/>
              <a:ea typeface="楷体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 flipH="1">
            <a:off x="6920450" y="4354831"/>
            <a:ext cx="386353" cy="3888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101358" y="1221411"/>
            <a:ext cx="1989285" cy="10110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sz="7200" b="1" dirty="0">
                <a:solidFill>
                  <a:srgbClr val="7B68A1"/>
                </a:solidFill>
                <a:latin typeface="楷体" charset="0"/>
                <a:ea typeface="楷体" charset="0"/>
              </a:rPr>
              <a:t>目录</a:t>
            </a:r>
            <a:endParaRPr lang="zh-CN" altLang="en-US" sz="7200" b="1" dirty="0">
              <a:solidFill>
                <a:srgbClr val="7B68A1"/>
              </a:solidFill>
              <a:latin typeface="楷体" charset="0"/>
              <a:ea typeface="楷体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50810" y="2053980"/>
            <a:ext cx="1569660" cy="5257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CONTENTS</a:t>
            </a:r>
            <a:endParaRPr lang="en-US" altLang="zh-CN" sz="2000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53158" y="429719"/>
            <a:ext cx="3091872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3.1.2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对比实验</a:t>
            </a:r>
            <a:endParaRPr lang="en-US" altLang="zh-CN" b="1">
              <a:latin typeface="楷体" charset="0"/>
              <a:ea typeface="楷体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1"/>
            </p:custDataLst>
          </p:nvPr>
        </p:nvCxnSpPr>
        <p:spPr>
          <a:xfrm>
            <a:off x="4865111" y="2647406"/>
            <a:ext cx="3031509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2"/>
            </p:custDataLst>
          </p:nvPr>
        </p:nvSpPr>
        <p:spPr>
          <a:xfrm>
            <a:off x="4865116" y="2785301"/>
            <a:ext cx="3032534" cy="27610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随机嵌入对比</a:t>
            </a:r>
            <a:endParaRPr lang="zh-CN" altLang="en-US" sz="2400" b="1">
              <a:solidFill>
                <a:srgbClr val="000000"/>
              </a:solidFill>
              <a:latin typeface="楷体" charset="0"/>
              <a:ea typeface="楷体" charset="0"/>
              <a:cs typeface="楷体" charset="0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4864109" y="2997577"/>
            <a:ext cx="2979712" cy="119917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cs typeface="+mn-ea"/>
                <a:sym typeface="+mn-ea"/>
              </a:rPr>
              <a:t>    使用固定随机投影的嵌入网络（</a:t>
            </a: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cs typeface="+mn-ea"/>
                <a:sym typeface="+mn-ea"/>
              </a:rPr>
              <a:t>不训练）。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  <a:cs typeface="+mn-ea"/>
              <a:sym typeface="+mn-ea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4"/>
            </p:custDataLst>
          </p:nvPr>
        </p:nvCxnSpPr>
        <p:spPr>
          <a:xfrm>
            <a:off x="4865112" y="845564"/>
            <a:ext cx="3031509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矩形 34"/>
          <p:cNvSpPr/>
          <p:nvPr>
            <p:custDataLst>
              <p:tags r:id="rId5"/>
            </p:custDataLst>
          </p:nvPr>
        </p:nvSpPr>
        <p:spPr>
          <a:xfrm>
            <a:off x="4860032" y="962416"/>
            <a:ext cx="3032534" cy="27610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RND基线对比</a:t>
            </a:r>
            <a:endParaRPr lang="zh-CN" altLang="en-US" sz="2400" b="1">
              <a:solidFill>
                <a:srgbClr val="000000"/>
              </a:solidFill>
              <a:latin typeface="楷体" charset="0"/>
              <a:ea typeface="楷体" charset="0"/>
              <a:cs typeface="楷体" charset="0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6"/>
            </p:custDataLst>
          </p:nvPr>
        </p:nvSpPr>
        <p:spPr>
          <a:xfrm>
            <a:off x="4858781" y="1238477"/>
            <a:ext cx="3031799" cy="127330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    基于全局新颖性信号进行探索。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  <a:cs typeface="楷体" charset="0"/>
              <a:sym typeface="+mn-ea"/>
            </a:endParaRPr>
          </a:p>
        </p:txBody>
      </p:sp>
      <p:cxnSp>
        <p:nvCxnSpPr>
          <p:cNvPr id="39" name="直接连接符 38"/>
          <p:cNvCxnSpPr/>
          <p:nvPr>
            <p:custDataLst>
              <p:tags r:id="rId7"/>
            </p:custDataLst>
          </p:nvPr>
        </p:nvCxnSpPr>
        <p:spPr>
          <a:xfrm>
            <a:off x="4876068" y="4196767"/>
            <a:ext cx="3031509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矩形 39"/>
          <p:cNvSpPr/>
          <p:nvPr>
            <p:custDataLst>
              <p:tags r:id="rId8"/>
            </p:custDataLst>
          </p:nvPr>
        </p:nvSpPr>
        <p:spPr>
          <a:xfrm>
            <a:off x="4870988" y="4313619"/>
            <a:ext cx="3032534" cy="27610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动作预测嵌入对比</a:t>
            </a:r>
            <a:endParaRPr lang="zh-CN" altLang="en-US" sz="2400" b="1">
              <a:solidFill>
                <a:srgbClr val="000000"/>
              </a:solidFill>
              <a:latin typeface="楷体" charset="0"/>
              <a:ea typeface="楷体" charset="0"/>
              <a:cs typeface="楷体" charset="0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9"/>
            </p:custDataLst>
          </p:nvPr>
        </p:nvSpPr>
        <p:spPr>
          <a:xfrm>
            <a:off x="4869737" y="4589695"/>
            <a:ext cx="3031799" cy="1504689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cs typeface="+mn-ea"/>
                <a:sym typeface="+mn-ea"/>
              </a:rPr>
              <a:t>    采用逆动力学模型训练的嵌入网络。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  <a:cs typeface="+mn-ea"/>
              <a:sym typeface="+mn-ea"/>
            </a:endParaRPr>
          </a:p>
        </p:txBody>
      </p:sp>
      <p:pic>
        <p:nvPicPr>
          <p:cNvPr id="44" name="图片 43" descr="upload_post_object_v2_20259832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734" y="1523279"/>
            <a:ext cx="4175426" cy="26725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225941" y="4589725"/>
                <a:ext cx="3105869" cy="726801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   采用单策略（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），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设定为</a:t>
                </a:r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0.3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，聚焦于探索策略。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41" y="4589725"/>
                <a:ext cx="3105869" cy="726801"/>
              </a:xfrm>
              <a:prstGeom prst="rect">
                <a:avLst/>
              </a:prstGeom>
              <a:blipFill rotWithShape="1">
                <a:blip r:embed="rId12"/>
                <a:stretch>
                  <a:fillRect l="-13" t="-80" r="-659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010092" y="4196763"/>
            <a:ext cx="2778517" cy="14533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    可以学到深度优先搜索策略，展现出高效探索能力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和极大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探索覆盖率，凸显了可控状态表示的优势。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0092" y="2923510"/>
            <a:ext cx="2778517" cy="97808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    仅学会避开墙壁，由于颜色变化干扰，无法系统探索。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10084" y="1238562"/>
            <a:ext cx="2778517" cy="67245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    全局新颖性信号衰减，探索效率和探索覆盖率低。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5" grpId="0"/>
      <p:bldP spid="32" grpId="0"/>
      <p:bldP spid="22" grpId="0"/>
      <p:bldP spid="41" grpId="0"/>
      <p:bldP spid="40" grpId="0"/>
      <p:bldP spid="7" grpId="0"/>
      <p:bldP spid="10" grpId="0"/>
      <p:bldP spid="9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upload_post_object_v2_983150294"/>
          <p:cNvPicPr>
            <a:picLocks noChangeAspect="1"/>
          </p:cNvPicPr>
          <p:nvPr/>
        </p:nvPicPr>
        <p:blipFill>
          <a:blip r:embed="rId1">
            <a:alphaModFix amt="63000"/>
          </a:blip>
          <a:stretch>
            <a:fillRect/>
          </a:stretch>
        </p:blipFill>
        <p:spPr>
          <a:xfrm>
            <a:off x="3126551" y="2036720"/>
            <a:ext cx="2575070" cy="1448477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11" name="文本框 10"/>
          <p:cNvSpPr txBox="1"/>
          <p:nvPr/>
        </p:nvSpPr>
        <p:spPr>
          <a:xfrm>
            <a:off x="453158" y="429719"/>
            <a:ext cx="6642313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3.2 Atari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-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57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&amp; 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3.2.1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硬探索游戏</a:t>
            </a:r>
            <a:endParaRPr lang="en-US" altLang="zh-CN" b="1">
              <a:latin typeface="楷体" charset="0"/>
              <a:ea typeface="楷体" charset="0"/>
              <a:cs typeface="Arial" panose="020B0604020202020204" pitchFamily="34" charset="0"/>
            </a:endParaRPr>
          </a:p>
        </p:txBody>
      </p:sp>
      <p:pic>
        <p:nvPicPr>
          <p:cNvPr id="5" name="图片 4" descr="upload_post_object_v2_21024645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83" y="1384554"/>
            <a:ext cx="2532524" cy="3330443"/>
          </a:xfrm>
          <a:prstGeom prst="rect">
            <a:avLst/>
          </a:prstGeom>
        </p:spPr>
      </p:pic>
      <p:pic>
        <p:nvPicPr>
          <p:cNvPr id="4" name="图片 3" descr="upload_post_object_v2_4224228125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6486001" y="2036720"/>
            <a:ext cx="2574995" cy="1448434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0" name="文本框 9"/>
          <p:cNvSpPr txBox="1"/>
          <p:nvPr/>
        </p:nvSpPr>
        <p:spPr>
          <a:xfrm>
            <a:off x="3126507" y="951696"/>
            <a:ext cx="5934481" cy="11918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 b="1">
                <a:latin typeface="楷体" charset="0"/>
                <a:ea typeface="楷体" charset="0"/>
                <a:cs typeface="楷体" charset="0"/>
              </a:rPr>
              <a:t>“</a:t>
            </a:r>
            <a:r>
              <a:rPr lang="zh-CN" altLang="en-US" sz="2400" b="1">
                <a:latin typeface="楷体" charset="0"/>
                <a:ea typeface="楷体" charset="0"/>
                <a:cs typeface="楷体" charset="0"/>
              </a:rPr>
              <a:t>硬探索游戏</a:t>
            </a:r>
            <a:r>
              <a:rPr lang="en-US" altLang="zh-CN" sz="2400" b="1">
                <a:latin typeface="楷体" charset="0"/>
                <a:ea typeface="楷体" charset="0"/>
                <a:cs typeface="楷体" charset="0"/>
              </a:rPr>
              <a:t>”</a:t>
            </a:r>
            <a:endParaRPr lang="en-US" altLang="zh-CN" sz="2400" b="1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 sz="2400" b="1">
                <a:latin typeface="楷体" charset="0"/>
                <a:ea typeface="楷体" charset="0"/>
                <a:cs typeface="楷体" charset="0"/>
              </a:rPr>
              <a:t>（</a:t>
            </a:r>
            <a:r>
              <a:rPr lang="en-US" altLang="zh-CN" sz="2400" b="1">
                <a:latin typeface="楷体" charset="0"/>
                <a:ea typeface="楷体" charset="0"/>
                <a:cs typeface="楷体" charset="0"/>
              </a:rPr>
              <a:t>Hardcore Exploration Game</a:t>
            </a:r>
            <a:r>
              <a:rPr lang="zh-CN" altLang="en-US" sz="2400" b="1">
                <a:latin typeface="楷体" charset="0"/>
                <a:ea typeface="楷体" charset="0"/>
                <a:cs typeface="楷体" charset="0"/>
              </a:rPr>
              <a:t>）</a:t>
            </a:r>
            <a:endParaRPr lang="zh-CN" altLang="en-US" sz="2400" b="1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摸索通关状态并获得（仅有的）最终奖励，需要深度搜索！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93977" y="4715001"/>
            <a:ext cx="2532531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en-US" altLang="zh-CN" sz="1600">
                <a:solidFill>
                  <a:srgbClr val="7C7C7C"/>
                </a:solidFill>
                <a:latin typeface="楷体" charset="0"/>
                <a:ea typeface="楷体" charset="0"/>
                <a:cs typeface="楷体" charset="0"/>
              </a:rPr>
              <a:t>Pitfall</a:t>
            </a:r>
            <a:endParaRPr lang="zh-CN" altLang="en-US" sz="1600">
              <a:solidFill>
                <a:srgbClr val="7C7C7C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68065" y="951696"/>
            <a:ext cx="886370" cy="369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>
                <a:solidFill>
                  <a:srgbClr val="7B68A1"/>
                </a:solidFill>
                <a:latin typeface="楷体" charset="0"/>
                <a:ea typeface="楷体" charset="0"/>
              </a:rPr>
              <a:t>雅达利</a:t>
            </a:r>
            <a:endParaRPr lang="zh-CN" altLang="en-US" b="1">
              <a:solidFill>
                <a:srgbClr val="7B68A1"/>
              </a:solidFill>
              <a:latin typeface="楷体" charset="0"/>
              <a:ea typeface="楷体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3943" y="5151660"/>
            <a:ext cx="2532608" cy="93263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    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NGU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实现了首次自主取得非零奖励，平均得分达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8,400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分。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9060988" y="4682522"/>
            <a:ext cx="2512766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en-US" altLang="zh-CN" sz="1600">
                <a:solidFill>
                  <a:srgbClr val="7C7C7C"/>
                </a:solidFill>
                <a:latin typeface="楷体" charset="0"/>
                <a:ea typeface="楷体" charset="0"/>
                <a:cs typeface="楷体" charset="0"/>
              </a:rPr>
              <a:t>Montezuma's Revenge</a:t>
            </a:r>
            <a:endParaRPr lang="zh-CN" altLang="en-US" sz="1600">
              <a:solidFill>
                <a:srgbClr val="7C7C7C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17" name="图片 16" descr="upload_post_object_v2_18570289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011" y="1384567"/>
            <a:ext cx="2512695" cy="3297912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9060996" y="4990829"/>
            <a:ext cx="2512758" cy="1237183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algn="just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   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NGU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的跨幕探索效率提升了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4.2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倍，并能触发二级场景，具有更深入的探索能力。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1" name="对角圆角矩形 20"/>
          <p:cNvSpPr/>
          <p:nvPr userDrawn="1"/>
        </p:nvSpPr>
        <p:spPr>
          <a:xfrm>
            <a:off x="2959294" y="4260556"/>
            <a:ext cx="6206659" cy="2073520"/>
          </a:xfrm>
          <a:prstGeom prst="round2DiagRect">
            <a:avLst/>
          </a:prstGeom>
          <a:solidFill>
            <a:srgbClr val="E2E6ED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 sz="16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2959251" y="4321411"/>
                <a:ext cx="6269044" cy="737149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𝐻𝑢𝑚𝑎𝑛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𝑁𝑜𝑟𝑚𝑎𝑙𝑖𝑧𝑒𝑑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𝑆𝑐𝑜𝑟𝑒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智能体得分−随机策略平均得分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人类专家平均得分−随机策略平均得分</m:t>
                          </m:r>
                        </m:den>
                      </m:f>
                    </m:oMath>
                  </m:oMathPara>
                </a14:m>
                <a:endParaRPr lang="zh-CN" altLang="en-US" sz="160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251" y="4321411"/>
                <a:ext cx="6269044" cy="737149"/>
              </a:xfrm>
              <a:prstGeom prst="rect">
                <a:avLst/>
              </a:prstGeom>
              <a:blipFill rotWithShape="1">
                <a:blip r:embed="rId6"/>
                <a:stretch>
                  <a:fillRect l="-2" t="-32" r="8" b="-14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2959251" y="5136662"/>
            <a:ext cx="6269044" cy="119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智能体得分：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当前算法的平均回报。</a:t>
            </a:r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随机策略得分：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随机动作策略的平均回报。</a:t>
            </a:r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人类专家得分：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人类玩家或专业策略的平均回报。</a:t>
            </a:r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意义：</a:t>
            </a:r>
            <a:r>
              <a:rPr lang="zh-CN" altLang="en-US" sz="160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与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人类专家水平（</a:t>
            </a:r>
            <a:r>
              <a:rPr lang="zh-CN" altLang="en-US" sz="160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1</a:t>
            </a:r>
            <a:r>
              <a:rPr lang="en-US" altLang="zh-CN" sz="160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.0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）比较。</a:t>
            </a:r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  <a:p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126551" y="3556403"/>
            <a:ext cx="5934445" cy="59721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latin typeface="楷体" charset="0"/>
                <a:ea typeface="楷体" charset="0"/>
                <a:cs typeface="楷体" charset="0"/>
              </a:rPr>
              <a:t>    NGU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在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</a:rPr>
              <a:t>51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个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</a:rPr>
              <a:t>Atari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游戏中超越人类水平，取得了中位数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人类标准化得分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</a:rPr>
              <a:t>13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倍多的优异成绩。</a:t>
            </a:r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7" grpId="0"/>
      <p:bldP spid="16" grpId="0"/>
      <p:bldP spid="18" grpId="0"/>
      <p:bldP spid="8" grpId="0"/>
      <p:bldP spid="27" grpId="0"/>
      <p:bldP spid="26" grpId="0"/>
      <p:bldP spid="21" grpId="0" animBg="1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3158" y="429719"/>
            <a:ext cx="2765853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3.2.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2 对比实验</a:t>
            </a:r>
            <a:endParaRPr lang="en-US" altLang="zh-CN">
              <a:latin typeface="楷体" charset="0"/>
              <a:ea typeface="楷体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089025" y="5151466"/>
            <a:ext cx="2170297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1600">
                <a:solidFill>
                  <a:srgbClr val="7C7C7C"/>
                </a:solidFill>
                <a:latin typeface="楷体" charset="0"/>
                <a:ea typeface="楷体" charset="0"/>
                <a:cs typeface="楷体" charset="0"/>
              </a:rPr>
              <a:t>Private Eye</a:t>
            </a:r>
            <a:r>
              <a:rPr lang="zh-CN" altLang="en-US" sz="1600">
                <a:solidFill>
                  <a:srgbClr val="7C7C7C"/>
                </a:solidFill>
                <a:latin typeface="楷体" charset="0"/>
                <a:ea typeface="楷体" charset="0"/>
                <a:cs typeface="楷体" charset="0"/>
              </a:rPr>
              <a:t>游戏环境</a:t>
            </a:r>
            <a:endParaRPr lang="zh-CN" altLang="en-US" sz="1600">
              <a:solidFill>
                <a:srgbClr val="7C7C7C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15" name="图片 14" descr="upload_post_object_v2_39721076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13" y="1853520"/>
            <a:ext cx="2532563" cy="33239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4499741" y="1089589"/>
                <a:ext cx="4387754" cy="571799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algn="just"/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32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的策略族比单策略得分高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65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%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，体现了策略迁移带来的巨大收益。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741" y="1089589"/>
                <a:ext cx="4387754" cy="571799"/>
              </a:xfrm>
              <a:prstGeom prst="rect">
                <a:avLst/>
              </a:prstGeom>
              <a:blipFill rotWithShape="1">
                <a:blip r:embed="rId3"/>
                <a:stretch>
                  <a:fillRect l="-3" t="-99" r="1" b="-12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 descr="upload_post_object_v2_3920670488"/>
          <p:cNvPicPr>
            <a:picLocks noChangeAspect="1"/>
          </p:cNvPicPr>
          <p:nvPr/>
        </p:nvPicPr>
        <p:blipFill>
          <a:blip r:embed="rId4"/>
          <a:srcRect b="11916"/>
          <a:stretch>
            <a:fillRect/>
          </a:stretch>
        </p:blipFill>
        <p:spPr>
          <a:xfrm>
            <a:off x="3534486" y="1853569"/>
            <a:ext cx="6770175" cy="2376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 userDrawn="1"/>
            </p:nvSpPr>
            <p:spPr>
              <a:xfrm>
                <a:off x="9217070" y="4133619"/>
                <a:ext cx="2084709" cy="676540"/>
              </a:xfrm>
              <a:prstGeom prst="rect">
                <a:avLst/>
              </a:prstGeom>
            </p:spPr>
            <p:txBody>
              <a:bodyPr wrap="square" rtlCol="0" anchor="t">
                <a:noAutofit/>
              </a:bodyPr>
              <a:p>
                <a:pPr algn="just"/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</m:oMath>
                </a14:m>
                <a:r>
                  <a:rPr lang="en-US" altLang="zh-CN">
                    <a:latin typeface="楷体" charset="0"/>
                    <a:ea typeface="楷体" charset="0"/>
                    <a:cs typeface="Cambria Math" panose="02040503050406030204" charset="0"/>
                  </a:rPr>
                  <a:t>能实现最佳的</a:t>
                </a:r>
                <a:r>
                  <a:rPr lang="zh-CN" altLang="en-US">
                    <a:latin typeface="楷体" charset="0"/>
                    <a:ea typeface="楷体" charset="0"/>
                    <a:cs typeface="Cambria Math" panose="02040503050406030204" charset="0"/>
                  </a:rPr>
                  <a:t>期望</a:t>
                </a:r>
                <a:r>
                  <a:rPr lang="en-US" altLang="zh-CN">
                    <a:latin typeface="楷体" charset="0"/>
                    <a:ea typeface="楷体" charset="0"/>
                    <a:cs typeface="Cambria Math" panose="02040503050406030204" charset="0"/>
                  </a:rPr>
                  <a:t>性能</a:t>
                </a:r>
                <a:r>
                  <a:rPr lang="zh-CN" altLang="en-US">
                    <a:latin typeface="楷体" charset="0"/>
                    <a:ea typeface="楷体" charset="0"/>
                    <a:cs typeface="Cambria Math" panose="02040503050406030204" charset="0"/>
                  </a:rPr>
                  <a:t>。</a:t>
                </a:r>
                <a:endParaRPr lang="en-US" altLang="zh-CN">
                  <a:latin typeface="楷体" charset="0"/>
                  <a:ea typeface="楷体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9217070" y="4133619"/>
                <a:ext cx="2084709" cy="676540"/>
              </a:xfrm>
              <a:prstGeom prst="rect">
                <a:avLst/>
              </a:prstGeom>
              <a:blipFill rotWithShape="1">
                <a:blip r:embed="rId5"/>
                <a:stretch>
                  <a:fillRect l="-2" t="-60" r="2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 userDrawn="1"/>
        </p:nvSpPr>
        <p:spPr>
          <a:xfrm>
            <a:off x="9124697" y="2158609"/>
            <a:ext cx="934571" cy="267169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" name="直接箭头连接符 1"/>
          <p:cNvCxnSpPr>
            <a:endCxn id="22" idx="2"/>
          </p:cNvCxnSpPr>
          <p:nvPr userDrawn="1"/>
        </p:nvCxnSpPr>
        <p:spPr>
          <a:xfrm flipH="1" flipV="1">
            <a:off x="6693640" y="1661388"/>
            <a:ext cx="2898365" cy="497261"/>
          </a:xfrm>
          <a:prstGeom prst="straightConnector1">
            <a:avLst/>
          </a:prstGeom>
          <a:noFill/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>
            <a:off x="9124698" y="2839078"/>
            <a:ext cx="532769" cy="439349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4" name="直接箭头连接符 3"/>
          <p:cNvCxnSpPr>
            <a:stCxn id="3" idx="3"/>
            <a:endCxn id="6" idx="0"/>
          </p:cNvCxnSpPr>
          <p:nvPr userDrawn="1"/>
        </p:nvCxnSpPr>
        <p:spPr>
          <a:xfrm>
            <a:off x="9657489" y="3058753"/>
            <a:ext cx="601980" cy="1075055"/>
          </a:xfrm>
          <a:prstGeom prst="straightConnector1">
            <a:avLst/>
          </a:prstGeom>
          <a:noFill/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572404" y="4714709"/>
            <a:ext cx="4116862" cy="124193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latin typeface="楷体" charset="0"/>
                <a:ea typeface="楷体" charset="0"/>
                <a:cs typeface="楷体" charset="0"/>
              </a:rPr>
              <a:t>    NGU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架构对稠密奖励场景的影响不大，在内在奖励与游戏目标冲突时可能损害一定的性能。但总的来说，使用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其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至少不会表现得更差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，这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体现</a:t>
            </a:r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其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健壮性。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915841" y="3996888"/>
            <a:ext cx="1072332" cy="232708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6" name="直接箭头连接符 15"/>
          <p:cNvCxnSpPr>
            <a:stCxn id="10" idx="2"/>
            <a:endCxn id="12" idx="0"/>
          </p:cNvCxnSpPr>
          <p:nvPr userDrawn="1"/>
        </p:nvCxnSpPr>
        <p:spPr>
          <a:xfrm flipH="1">
            <a:off x="6631609" y="4228961"/>
            <a:ext cx="821055" cy="485775"/>
          </a:xfrm>
          <a:prstGeom prst="straightConnector1">
            <a:avLst/>
          </a:prstGeom>
          <a:noFill/>
          <a:ln w="3810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 userDrawn="1"/>
        </p:nvSpPr>
        <p:spPr>
          <a:xfrm>
            <a:off x="9124708" y="2425778"/>
            <a:ext cx="785189" cy="149004"/>
          </a:xfrm>
          <a:prstGeom prst="rect">
            <a:avLst/>
          </a:prstGeom>
          <a:noFill/>
          <a:ln w="381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  <p:bldP spid="22" grpId="0"/>
      <p:bldP spid="3" grpId="0" animBg="1"/>
      <p:bldP spid="6" grpId="0"/>
      <p:bldP spid="10" grpId="0" animBg="1"/>
      <p:bldP spid="12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3158" y="429719"/>
            <a:ext cx="6642313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3.3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简单复现</a:t>
            </a:r>
            <a:endParaRPr lang="en-US" altLang="zh-CN">
              <a:latin typeface="楷体" charset="0"/>
              <a:ea typeface="楷体" charset="0"/>
              <a:cs typeface="Arial" panose="020B0604020202020204" pitchFamily="34" charset="0"/>
            </a:endParaRPr>
          </a:p>
        </p:txBody>
      </p:sp>
      <p:pic>
        <p:nvPicPr>
          <p:cNvPr id="2" name="图片 1" descr="upload_post_object_v2_20280756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79" y="3581197"/>
            <a:ext cx="5010170" cy="2629455"/>
          </a:xfrm>
          <a:prstGeom prst="rect">
            <a:avLst/>
          </a:prstGeom>
        </p:spPr>
      </p:pic>
      <p:pic>
        <p:nvPicPr>
          <p:cNvPr id="3" name="图片 2" descr="upload_post_object_v2_30473806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43" y="984449"/>
            <a:ext cx="5010205" cy="2629474"/>
          </a:xfrm>
          <a:prstGeom prst="rect">
            <a:avLst/>
          </a:prstGeom>
        </p:spPr>
      </p:pic>
      <p:pic>
        <p:nvPicPr>
          <p:cNvPr id="6" name="图片 5" descr="upload_post_object_v2_17995728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713" y="984417"/>
            <a:ext cx="4947910" cy="2596780"/>
          </a:xfrm>
          <a:prstGeom prst="rect">
            <a:avLst/>
          </a:prstGeom>
        </p:spPr>
      </p:pic>
      <p:pic>
        <p:nvPicPr>
          <p:cNvPr id="14" name="图片 13" descr="upload_post_object_v2_28386027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748" y="3581197"/>
            <a:ext cx="4947874" cy="2596761"/>
          </a:xfrm>
          <a:prstGeom prst="rect">
            <a:avLst/>
          </a:prstGeom>
        </p:spPr>
      </p:pic>
      <p:pic>
        <p:nvPicPr>
          <p:cNvPr id="4" name="图片 3" descr="upload_post_object_v2_14457832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1027"/>
            <a:ext cx="12192000" cy="535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424295" y="886670"/>
            <a:ext cx="170942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7B68A1"/>
                </a:solidFill>
                <a:latin typeface="楷体" charset="0"/>
                <a:ea typeface="楷体" charset="0"/>
              </a:rPr>
              <a:t>总结</a:t>
            </a:r>
            <a:endParaRPr lang="zh-CN" altLang="en-US" sz="6000" b="1" dirty="0">
              <a:solidFill>
                <a:srgbClr val="7B68A1"/>
              </a:solidFill>
              <a:latin typeface="楷体" charset="0"/>
              <a:ea typeface="楷体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4321" y="1954825"/>
            <a:ext cx="3130189" cy="645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Conclusion</a:t>
            </a:r>
            <a:endParaRPr lang="en-US" altLang="zh-CN" sz="2400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10603" y="1954797"/>
            <a:ext cx="2858265" cy="0"/>
          </a:xfrm>
          <a:prstGeom prst="line">
            <a:avLst/>
          </a:prstGeom>
          <a:ln w="19050">
            <a:solidFill>
              <a:srgbClr val="7B68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4321" y="303068"/>
            <a:ext cx="11709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Part 4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10639" y="3095596"/>
            <a:ext cx="4049132" cy="269327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 sz="2400" b="1">
                <a:solidFill>
                  <a:schemeClr val="tx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核心思想</a:t>
            </a:r>
            <a:r>
              <a:rPr lang="zh-CN" altLang="en-US" sz="2400" b="1">
                <a:latin typeface="楷体" charset="0"/>
                <a:ea typeface="楷体" charset="0"/>
                <a:cs typeface="Arial" panose="020B0604020202020204" pitchFamily="34" charset="0"/>
              </a:rPr>
              <a:t>：</a:t>
            </a:r>
            <a:endParaRPr lang="zh-CN" altLang="en-US" sz="2400" b="1">
              <a:latin typeface="楷体" charset="0"/>
              <a:ea typeface="楷体" charset="0"/>
              <a:cs typeface="Arial" panose="020B0604020202020204" pitchFamily="34" charset="0"/>
            </a:endParaRPr>
          </a:p>
          <a:p>
            <a:r>
              <a:rPr lang="zh-CN" altLang="en-US" sz="2200" b="1">
                <a:latin typeface="楷体" charset="0"/>
                <a:ea typeface="楷体" charset="0"/>
                <a:cs typeface="Arial" panose="020B0604020202020204" pitchFamily="34" charset="0"/>
              </a:rPr>
              <a:t>   </a:t>
            </a:r>
            <a:r>
              <a:rPr lang="zh-CN" altLang="en-US">
                <a:latin typeface="楷体" charset="0"/>
                <a:ea typeface="楷体" charset="0"/>
                <a:cs typeface="Arial" panose="020B0604020202020204" pitchFamily="34" charset="0"/>
              </a:rPr>
              <a:t>提出了一种永不衰退的探索机制，通过结合长短期双重奖励驱动，解决了稀疏奖励环境中的深度探索问题，同时利用多策略参数共享架构实现探索与利用的动态平衡，并籍由逆动力学模型表征可控状态。</a:t>
            </a:r>
            <a:endParaRPr lang="zh-CN" altLang="en-US">
              <a:latin typeface="楷体" charset="0"/>
              <a:ea typeface="楷体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125850" y="886656"/>
            <a:ext cx="2712678" cy="1611647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indent="0">
              <a:buNone/>
            </a:pPr>
            <a:r>
              <a:rPr lang="zh-CN" altLang="en-US" sz="2400" b="1">
                <a:solidFill>
                  <a:schemeClr val="tx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意义：</a:t>
            </a:r>
            <a:endParaRPr lang="zh-CN" altLang="en-US" sz="2400" b="1">
              <a:solidFill>
                <a:schemeClr val="tx1"/>
              </a:solidFill>
              <a:latin typeface="楷体" charset="0"/>
              <a:ea typeface="楷体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硬探索里程碑</a:t>
            </a:r>
            <a:endParaRPr lang="zh-CN" altLang="en-US">
              <a:solidFill>
                <a:schemeClr val="tx1"/>
              </a:solidFill>
              <a:latin typeface="楷体" charset="0"/>
              <a:ea typeface="楷体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探索效率革新</a:t>
            </a:r>
            <a:endParaRPr lang="zh-CN" altLang="en-US">
              <a:solidFill>
                <a:schemeClr val="tx1"/>
              </a:solidFill>
              <a:latin typeface="楷体" charset="0"/>
              <a:ea typeface="楷体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楷体" charset="0"/>
                <a:ea typeface="楷体" charset="0"/>
                <a:cs typeface="Arial" panose="020B0604020202020204" pitchFamily="34" charset="0"/>
              </a:rPr>
              <a:t>计算架构优势</a:t>
            </a:r>
            <a:endParaRPr lang="zh-CN" altLang="en-US">
              <a:latin typeface="楷体" charset="0"/>
              <a:ea typeface="楷体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楷体" charset="0"/>
                <a:ea typeface="楷体" charset="0"/>
                <a:cs typeface="Arial" panose="020B0604020202020204" pitchFamily="34" charset="0"/>
              </a:rPr>
              <a:t>直接学习探索策略</a:t>
            </a:r>
            <a:endParaRPr lang="zh-CN" altLang="en-US">
              <a:latin typeface="楷体" charset="0"/>
              <a:ea typeface="楷体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楷体" charset="0"/>
              <a:ea typeface="楷体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7616383" y="886656"/>
            <a:ext cx="2516409" cy="159145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indent="0">
              <a:buNone/>
            </a:pPr>
            <a:r>
              <a:rPr lang="zh-CN" altLang="en-US" sz="2400" b="1">
                <a:solidFill>
                  <a:schemeClr val="tx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局限性：</a:t>
            </a:r>
            <a:endParaRPr lang="zh-CN" altLang="en-US" sz="2400" b="1">
              <a:solidFill>
                <a:schemeClr val="tx1"/>
              </a:solidFill>
              <a:latin typeface="楷体" charset="0"/>
              <a:ea typeface="楷体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计算资源依赖</a:t>
            </a:r>
            <a:endParaRPr lang="zh-CN" altLang="en-US">
              <a:solidFill>
                <a:schemeClr val="tx1"/>
              </a:solidFill>
              <a:latin typeface="楷体" charset="0"/>
              <a:ea typeface="楷体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动态环境适应不足</a:t>
            </a:r>
            <a:endParaRPr lang="zh-CN" altLang="en-US">
              <a:solidFill>
                <a:schemeClr val="tx1"/>
              </a:solidFill>
              <a:latin typeface="楷体" charset="0"/>
              <a:ea typeface="楷体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策略冲突风险</a:t>
            </a:r>
            <a:endParaRPr lang="zh-CN" altLang="en-US">
              <a:latin typeface="楷体" charset="0"/>
              <a:ea typeface="楷体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楷体" charset="0"/>
                <a:ea typeface="楷体" charset="0"/>
                <a:cs typeface="Arial" panose="020B0604020202020204" pitchFamily="34" charset="0"/>
              </a:rPr>
              <a:t>超参数敏感性</a:t>
            </a:r>
            <a:endParaRPr lang="en-US" altLang="zh-CN">
              <a:latin typeface="楷体" charset="0"/>
              <a:ea typeface="楷体" charset="0"/>
              <a:cs typeface="Cambria Math" panose="02040503050406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04418" y="3355988"/>
            <a:ext cx="4715882" cy="369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>
                <a:solidFill>
                  <a:srgbClr val="FFD966"/>
                </a:solidFill>
                <a:latin typeface="楷体" charset="0"/>
                <a:ea typeface="楷体" charset="0"/>
              </a:rPr>
              <a:t>TIP </a:t>
            </a:r>
            <a:r>
              <a:rPr lang="zh-CN" altLang="en-US" sz="2000">
                <a:solidFill>
                  <a:schemeClr val="tx1"/>
                </a:solidFill>
                <a:latin typeface="楷体" charset="0"/>
                <a:ea typeface="楷体" charset="0"/>
              </a:rPr>
              <a:t>谨慎设计人工稠密奖励</a:t>
            </a:r>
            <a:endParaRPr lang="zh-CN" altLang="en-US" sz="2000">
              <a:latin typeface="楷体" charset="0"/>
              <a:ea typeface="楷体" charset="0"/>
            </a:endParaRPr>
          </a:p>
        </p:txBody>
      </p:sp>
      <p:pic>
        <p:nvPicPr>
          <p:cNvPr id="7" name="图片 6" descr="upload_post_object_v2_4207785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49" y="3095578"/>
            <a:ext cx="560260" cy="6299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3033" y="3921845"/>
            <a:ext cx="6005647" cy="20685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olidFill>
                  <a:schemeClr val="tx1"/>
                </a:solidFill>
                <a:latin typeface="楷体" charset="0"/>
                <a:ea typeface="楷体" charset="0"/>
              </a:rPr>
              <a:t>真实案例：</a:t>
            </a:r>
            <a:endParaRPr lang="zh-CN" altLang="en-US" sz="2000">
              <a:solidFill>
                <a:schemeClr val="tx1"/>
              </a:solidFill>
              <a:latin typeface="楷体" charset="0"/>
              <a:ea typeface="楷体" charset="0"/>
            </a:endParaRPr>
          </a:p>
          <a:p>
            <a:pPr indent="457200"/>
            <a:r>
              <a:rPr lang="zh-CN" altLang="en-US" b="1">
                <a:latin typeface="楷体" charset="0"/>
                <a:ea typeface="楷体" charset="0"/>
              </a:rPr>
              <a:t>眼镜蛇效应</a:t>
            </a:r>
            <a:r>
              <a:rPr lang="zh-CN" altLang="en-US">
                <a:latin typeface="楷体" charset="0"/>
                <a:ea typeface="楷体" charset="0"/>
              </a:rPr>
              <a:t>——英国殖民印度时期，政府悬赏捕杀眼镜蛇，民众为获利反而养殖眼镜蛇，导致蛇灾恶化。</a:t>
            </a:r>
            <a:endParaRPr lang="zh-CN" altLang="en-US">
              <a:latin typeface="楷体" charset="0"/>
              <a:ea typeface="楷体" charset="0"/>
            </a:endParaRPr>
          </a:p>
          <a:p>
            <a:pPr indent="457200"/>
            <a:r>
              <a:rPr lang="zh-CN" altLang="en-US">
                <a:solidFill>
                  <a:schemeClr val="tx1"/>
                </a:solidFill>
                <a:latin typeface="楷体" charset="0"/>
                <a:ea typeface="楷体" charset="0"/>
              </a:rPr>
              <a:t>经济学术语</a:t>
            </a:r>
            <a:r>
              <a:rPr lang="zh-CN" altLang="en-US">
                <a:latin typeface="楷体" charset="0"/>
                <a:ea typeface="楷体" charset="0"/>
              </a:rPr>
              <a:t>体现了奖励设计的核心矛盾：</a:t>
            </a:r>
            <a:r>
              <a:rPr lang="zh-CN" altLang="en-US">
                <a:highlight>
                  <a:srgbClr val="C0C0C0"/>
                </a:highlight>
                <a:latin typeface="楷体" charset="0"/>
                <a:ea typeface="楷体" charset="0"/>
              </a:rPr>
              <a:t>人工设计的中间奖励虽能加速训练，但若与最终目标存在偏差，可能使智能体陷入局部最优甚至产生对抗性策略。</a:t>
            </a:r>
            <a:endParaRPr lang="zh-CN" altLang="en-US">
              <a:highlight>
                <a:srgbClr val="C0C0C0"/>
              </a:highlight>
              <a:latin typeface="楷体" charset="0"/>
              <a:ea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4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321"/>
            <a:ext cx="4464353" cy="44643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11125" y="2698402"/>
            <a:ext cx="43738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7B68A1"/>
                </a:solidFill>
                <a:latin typeface="楷体" charset="0"/>
                <a:ea typeface="楷体" charset="0"/>
              </a:rPr>
              <a:t>感谢聆听！</a:t>
            </a:r>
            <a:endParaRPr lang="zh-CN" altLang="en-US">
              <a:latin typeface="楷体" charset="0"/>
              <a:ea typeface="楷体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42459" y="4853251"/>
            <a:ext cx="3870532" cy="19000"/>
          </a:xfrm>
          <a:prstGeom prst="line">
            <a:avLst/>
          </a:prstGeom>
          <a:ln w="19050">
            <a:solidFill>
              <a:srgbClr val="7B68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960" y="1068640"/>
            <a:ext cx="1312210" cy="130336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18293" y="4919309"/>
            <a:ext cx="5759594" cy="83218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 b="1" dirty="0">
                <a:solidFill>
                  <a:srgbClr val="7B68A1"/>
                </a:solidFill>
                <a:latin typeface="楷体" charset="0"/>
                <a:ea typeface="楷体" charset="0"/>
              </a:rPr>
              <a:t>第二组</a:t>
            </a:r>
            <a:endParaRPr lang="zh-CN" altLang="en-US" sz="2400" b="1" dirty="0">
              <a:solidFill>
                <a:srgbClr val="7B68A1"/>
              </a:solidFill>
              <a:latin typeface="楷体" charset="0"/>
              <a:ea typeface="楷体" charset="0"/>
            </a:endParaRPr>
          </a:p>
          <a:p>
            <a:pPr algn="ctr"/>
            <a:r>
              <a:rPr lang="zh-CN" altLang="en-US" sz="2400" b="1" dirty="0">
                <a:solidFill>
                  <a:srgbClr val="7B68A1"/>
                </a:solidFill>
                <a:latin typeface="楷体" charset="0"/>
                <a:ea typeface="楷体" charset="0"/>
              </a:rPr>
              <a:t>张涛，陈宏炜，张禹豪，郑皓文，张恒硕</a:t>
            </a:r>
            <a:endParaRPr lang="zh-CN" altLang="en-US" sz="2400" b="1">
              <a:latin typeface="楷体" charset="0"/>
              <a:ea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725006" y="3621676"/>
            <a:ext cx="32359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 b="1" dirty="0">
                <a:solidFill>
                  <a:srgbClr val="7B68A1"/>
                </a:solidFill>
                <a:latin typeface="楷体" charset="0"/>
                <a:ea typeface="楷体" charset="0"/>
              </a:rPr>
              <a:t>问题导向</a:t>
            </a:r>
            <a:endParaRPr lang="zh-CN" altLang="en-US" sz="6000" b="1" dirty="0">
              <a:solidFill>
                <a:srgbClr val="7B68A1"/>
              </a:solidFill>
              <a:latin typeface="楷体" charset="0"/>
              <a:ea typeface="楷体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032" y="4689831"/>
            <a:ext cx="3130189" cy="645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PROBLEM ORIENTED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11314" y="4689803"/>
            <a:ext cx="2858265" cy="0"/>
          </a:xfrm>
          <a:prstGeom prst="line">
            <a:avLst/>
          </a:prstGeom>
          <a:ln w="19050">
            <a:solidFill>
              <a:srgbClr val="7B68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25032" y="3038074"/>
            <a:ext cx="11709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Part 1</a:t>
            </a:r>
            <a:endParaRPr lang="zh-CN" altLang="en-US" sz="32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3" name="Rectangle 18"/>
          <p:cNvSpPr/>
          <p:nvPr>
            <p:custDataLst>
              <p:tags r:id="rId1"/>
            </p:custDataLst>
          </p:nvPr>
        </p:nvSpPr>
        <p:spPr bwMode="auto">
          <a:xfrm>
            <a:off x="4434937" y="3553804"/>
            <a:ext cx="3366264" cy="905425"/>
          </a:xfrm>
          <a:prstGeom prst="rect">
            <a:avLst/>
          </a:prstGeom>
          <a:solidFill>
            <a:scrgbClr r="62745" g="43921" b="90588">
              <a:alpha val="100000"/>
            </a:scrgbClr>
          </a:solidFill>
          <a:ln w="3175">
            <a:noFill/>
          </a:ln>
          <a:effectLst>
            <a:outerShdw blurRad="50800" dist="38100" dir="2700000" algn="tl" rotWithShape="0">
              <a:scrgbClr r="62745" g="43921" b="90588">
                <a:alpha val="100000"/>
                <a:lumMod val="50000"/>
                <a:alpha val="40000"/>
              </a:scrgbClr>
            </a:outerShdw>
          </a:effectLst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4" name="Trapezoid 2"/>
          <p:cNvSpPr/>
          <p:nvPr>
            <p:custDataLst>
              <p:tags r:id="rId2"/>
            </p:custDataLst>
          </p:nvPr>
        </p:nvSpPr>
        <p:spPr bwMode="auto">
          <a:xfrm rot="19191503">
            <a:off x="4070162" y="3629644"/>
            <a:ext cx="1319519" cy="306151"/>
          </a:xfrm>
          <a:custGeom>
            <a:avLst/>
            <a:gdLst>
              <a:gd name="connsiteX0" fmla="*/ 0 w 1828800"/>
              <a:gd name="connsiteY0" fmla="*/ 457200 h 457200"/>
              <a:gd name="connsiteX1" fmla="*/ 114300 w 1828800"/>
              <a:gd name="connsiteY1" fmla="*/ 0 h 457200"/>
              <a:gd name="connsiteX2" fmla="*/ 1714500 w 1828800"/>
              <a:gd name="connsiteY2" fmla="*/ 0 h 457200"/>
              <a:gd name="connsiteX3" fmla="*/ 1828800 w 1828800"/>
              <a:gd name="connsiteY3" fmla="*/ 457200 h 457200"/>
              <a:gd name="connsiteX4" fmla="*/ 0 w 1828800"/>
              <a:gd name="connsiteY4" fmla="*/ 457200 h 457200"/>
              <a:gd name="connsiteX0-1" fmla="*/ 0 w 1828800"/>
              <a:gd name="connsiteY0-2" fmla="*/ 463642 h 463642"/>
              <a:gd name="connsiteX1-3" fmla="*/ 402156 w 1828800"/>
              <a:gd name="connsiteY1-4" fmla="*/ 0 h 463642"/>
              <a:gd name="connsiteX2-5" fmla="*/ 1714500 w 1828800"/>
              <a:gd name="connsiteY2-6" fmla="*/ 6442 h 463642"/>
              <a:gd name="connsiteX3-7" fmla="*/ 1828800 w 1828800"/>
              <a:gd name="connsiteY3-8" fmla="*/ 463642 h 463642"/>
              <a:gd name="connsiteX4-9" fmla="*/ 0 w 1828800"/>
              <a:gd name="connsiteY4-10" fmla="*/ 463642 h 463642"/>
              <a:gd name="connsiteX0-11" fmla="*/ 0 w 2001385"/>
              <a:gd name="connsiteY0-12" fmla="*/ 463642 h 463642"/>
              <a:gd name="connsiteX1-13" fmla="*/ 402156 w 2001385"/>
              <a:gd name="connsiteY1-14" fmla="*/ 0 h 463642"/>
              <a:gd name="connsiteX2-15" fmla="*/ 1714500 w 2001385"/>
              <a:gd name="connsiteY2-16" fmla="*/ 6442 h 463642"/>
              <a:gd name="connsiteX3-17" fmla="*/ 2001385 w 2001385"/>
              <a:gd name="connsiteY3-18" fmla="*/ 426441 h 463642"/>
              <a:gd name="connsiteX4-19" fmla="*/ 0 w 2001385"/>
              <a:gd name="connsiteY4-20" fmla="*/ 463642 h 463642"/>
              <a:gd name="connsiteX0-21" fmla="*/ 0 w 2001385"/>
              <a:gd name="connsiteY0-22" fmla="*/ 463642 h 463642"/>
              <a:gd name="connsiteX1-23" fmla="*/ 402156 w 2001385"/>
              <a:gd name="connsiteY1-24" fmla="*/ 0 h 463642"/>
              <a:gd name="connsiteX2-25" fmla="*/ 1514076 w 2001385"/>
              <a:gd name="connsiteY2-26" fmla="*/ 7706 h 463642"/>
              <a:gd name="connsiteX3-27" fmla="*/ 2001385 w 2001385"/>
              <a:gd name="connsiteY3-28" fmla="*/ 426441 h 463642"/>
              <a:gd name="connsiteX4-29" fmla="*/ 0 w 2001385"/>
              <a:gd name="connsiteY4-30" fmla="*/ 463642 h 463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01385" h="463642">
                <a:moveTo>
                  <a:pt x="0" y="463642"/>
                </a:moveTo>
                <a:lnTo>
                  <a:pt x="402156" y="0"/>
                </a:lnTo>
                <a:lnTo>
                  <a:pt x="1514076" y="7706"/>
                </a:lnTo>
                <a:lnTo>
                  <a:pt x="2001385" y="426441"/>
                </a:lnTo>
                <a:lnTo>
                  <a:pt x="0" y="463642"/>
                </a:lnTo>
                <a:close/>
              </a:path>
            </a:pathLst>
          </a:custGeom>
          <a:solidFill>
            <a:srgbClr val="FFE8EE">
              <a:alpha val="100000"/>
            </a:srgbClr>
          </a:solidFill>
          <a:ln w="3175">
            <a:noFill/>
          </a:ln>
          <a:effectLst>
            <a:outerShdw blurRad="1270000" dist="431800" dir="2700000" sx="25000" sy="25000" algn="tl" rotWithShape="0">
              <a:prstClr val="black">
                <a:alpha val="100000"/>
              </a:prstClr>
            </a:outerShdw>
          </a:effectLst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5" name="Right Triangle 2"/>
          <p:cNvSpPr/>
          <p:nvPr>
            <p:custDataLst>
              <p:tags r:id="rId3"/>
            </p:custDataLst>
          </p:nvPr>
        </p:nvSpPr>
        <p:spPr bwMode="auto">
          <a:xfrm flipH="1">
            <a:off x="4321410" y="4224730"/>
            <a:ext cx="113527" cy="100034"/>
          </a:xfrm>
          <a:prstGeom prst="rtTriangle">
            <a:avLst/>
          </a:prstGeom>
          <a:solidFill>
            <a:scrgbClr r="62745" g="43921" b="90588">
              <a:alpha val="100000"/>
            </a:scrgbClr>
          </a:solidFill>
          <a:ln w="3175">
            <a:noFill/>
          </a:ln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9" name="Right Triangle 3"/>
          <p:cNvSpPr/>
          <p:nvPr>
            <p:custDataLst>
              <p:tags r:id="rId4"/>
            </p:custDataLst>
          </p:nvPr>
        </p:nvSpPr>
        <p:spPr bwMode="auto">
          <a:xfrm flipH="1">
            <a:off x="5202176" y="3454235"/>
            <a:ext cx="113527" cy="100034"/>
          </a:xfrm>
          <a:prstGeom prst="rtTriangle">
            <a:avLst/>
          </a:prstGeom>
          <a:solidFill>
            <a:scrgbClr r="62745" g="43921" b="90588">
              <a:alpha val="100000"/>
            </a:scrgbClr>
          </a:solidFill>
          <a:ln w="3175">
            <a:noFill/>
          </a:ln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40" name="图片 39" descr="343439383331313b343532303032383bbfcdbba7b9dcc0ed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5906" y="3848323"/>
            <a:ext cx="316387" cy="316387"/>
          </a:xfrm>
          <a:prstGeom prst="rect">
            <a:avLst/>
          </a:prstGeom>
        </p:spPr>
      </p:pic>
      <p:sp>
        <p:nvSpPr>
          <p:cNvPr id="44" name="Rectangle 55"/>
          <p:cNvSpPr/>
          <p:nvPr>
            <p:custDataLst>
              <p:tags r:id="rId8"/>
            </p:custDataLst>
          </p:nvPr>
        </p:nvSpPr>
        <p:spPr bwMode="auto">
          <a:xfrm>
            <a:off x="4434937" y="4816560"/>
            <a:ext cx="3366264" cy="905425"/>
          </a:xfrm>
          <a:prstGeom prst="rect">
            <a:avLst/>
          </a:prstGeom>
          <a:solidFill>
            <a:srgbClr val="FF8BA9">
              <a:alpha val="100000"/>
            </a:srgbClr>
          </a:solidFill>
          <a:ln w="3175">
            <a:noFill/>
          </a:ln>
          <a:effectLst>
            <a:outerShdw blurRad="50800" dist="38100" dir="2700000" algn="tl" rotWithShape="0">
              <a:scrgbClr r="83529" g="41176" b="78431">
                <a:alpha val="100000"/>
                <a:lumMod val="50000"/>
                <a:alpha val="40000"/>
              </a:scrgbClr>
            </a:outerShdw>
          </a:effectLst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5" name="Trapezoid 2"/>
          <p:cNvSpPr/>
          <p:nvPr>
            <p:custDataLst>
              <p:tags r:id="rId9"/>
            </p:custDataLst>
          </p:nvPr>
        </p:nvSpPr>
        <p:spPr bwMode="auto">
          <a:xfrm rot="19191503">
            <a:off x="4070162" y="4892865"/>
            <a:ext cx="1319519" cy="306151"/>
          </a:xfrm>
          <a:custGeom>
            <a:avLst/>
            <a:gdLst>
              <a:gd name="connsiteX0" fmla="*/ 0 w 1828800"/>
              <a:gd name="connsiteY0" fmla="*/ 457200 h 457200"/>
              <a:gd name="connsiteX1" fmla="*/ 114300 w 1828800"/>
              <a:gd name="connsiteY1" fmla="*/ 0 h 457200"/>
              <a:gd name="connsiteX2" fmla="*/ 1714500 w 1828800"/>
              <a:gd name="connsiteY2" fmla="*/ 0 h 457200"/>
              <a:gd name="connsiteX3" fmla="*/ 1828800 w 1828800"/>
              <a:gd name="connsiteY3" fmla="*/ 457200 h 457200"/>
              <a:gd name="connsiteX4" fmla="*/ 0 w 1828800"/>
              <a:gd name="connsiteY4" fmla="*/ 457200 h 457200"/>
              <a:gd name="connsiteX0-1" fmla="*/ 0 w 1828800"/>
              <a:gd name="connsiteY0-2" fmla="*/ 463642 h 463642"/>
              <a:gd name="connsiteX1-3" fmla="*/ 402156 w 1828800"/>
              <a:gd name="connsiteY1-4" fmla="*/ 0 h 463642"/>
              <a:gd name="connsiteX2-5" fmla="*/ 1714500 w 1828800"/>
              <a:gd name="connsiteY2-6" fmla="*/ 6442 h 463642"/>
              <a:gd name="connsiteX3-7" fmla="*/ 1828800 w 1828800"/>
              <a:gd name="connsiteY3-8" fmla="*/ 463642 h 463642"/>
              <a:gd name="connsiteX4-9" fmla="*/ 0 w 1828800"/>
              <a:gd name="connsiteY4-10" fmla="*/ 463642 h 463642"/>
              <a:gd name="connsiteX0-11" fmla="*/ 0 w 2001385"/>
              <a:gd name="connsiteY0-12" fmla="*/ 463642 h 463642"/>
              <a:gd name="connsiteX1-13" fmla="*/ 402156 w 2001385"/>
              <a:gd name="connsiteY1-14" fmla="*/ 0 h 463642"/>
              <a:gd name="connsiteX2-15" fmla="*/ 1714500 w 2001385"/>
              <a:gd name="connsiteY2-16" fmla="*/ 6442 h 463642"/>
              <a:gd name="connsiteX3-17" fmla="*/ 2001385 w 2001385"/>
              <a:gd name="connsiteY3-18" fmla="*/ 426441 h 463642"/>
              <a:gd name="connsiteX4-19" fmla="*/ 0 w 2001385"/>
              <a:gd name="connsiteY4-20" fmla="*/ 463642 h 463642"/>
              <a:gd name="connsiteX0-21" fmla="*/ 0 w 2001385"/>
              <a:gd name="connsiteY0-22" fmla="*/ 463642 h 463642"/>
              <a:gd name="connsiteX1-23" fmla="*/ 402156 w 2001385"/>
              <a:gd name="connsiteY1-24" fmla="*/ 0 h 463642"/>
              <a:gd name="connsiteX2-25" fmla="*/ 1514076 w 2001385"/>
              <a:gd name="connsiteY2-26" fmla="*/ 7706 h 463642"/>
              <a:gd name="connsiteX3-27" fmla="*/ 2001385 w 2001385"/>
              <a:gd name="connsiteY3-28" fmla="*/ 426441 h 463642"/>
              <a:gd name="connsiteX4-29" fmla="*/ 0 w 2001385"/>
              <a:gd name="connsiteY4-30" fmla="*/ 463642 h 463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01385" h="463642">
                <a:moveTo>
                  <a:pt x="0" y="463642"/>
                </a:moveTo>
                <a:lnTo>
                  <a:pt x="402156" y="0"/>
                </a:lnTo>
                <a:lnTo>
                  <a:pt x="1514076" y="7706"/>
                </a:lnTo>
                <a:lnTo>
                  <a:pt x="2001385" y="426441"/>
                </a:lnTo>
                <a:lnTo>
                  <a:pt x="0" y="463642"/>
                </a:lnTo>
                <a:close/>
              </a:path>
            </a:pathLst>
          </a:custGeom>
          <a:solidFill>
            <a:srgbClr val="FFE8EE">
              <a:alpha val="100000"/>
            </a:srgbClr>
          </a:solidFill>
          <a:ln w="3175">
            <a:noFill/>
          </a:ln>
          <a:effectLst>
            <a:outerShdw blurRad="1270000" dist="431800" dir="2700000" sx="25000" sy="25000" algn="tl" rotWithShape="0">
              <a:prstClr val="black">
                <a:alpha val="100000"/>
              </a:prstClr>
            </a:outerShdw>
          </a:effectLst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9" name="Right Triangle 59"/>
          <p:cNvSpPr/>
          <p:nvPr>
            <p:custDataLst>
              <p:tags r:id="rId10"/>
            </p:custDataLst>
          </p:nvPr>
        </p:nvSpPr>
        <p:spPr bwMode="auto">
          <a:xfrm flipH="1">
            <a:off x="4321410" y="5487486"/>
            <a:ext cx="113527" cy="100034"/>
          </a:xfrm>
          <a:prstGeom prst="rtTriangle">
            <a:avLst/>
          </a:prstGeom>
          <a:solidFill>
            <a:scrgbClr r="62745" g="43921" b="90588">
              <a:alpha val="100000"/>
            </a:scrgbClr>
          </a:solidFill>
          <a:ln w="3175">
            <a:noFill/>
          </a:ln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0" name="Right Triangle 60"/>
          <p:cNvSpPr/>
          <p:nvPr>
            <p:custDataLst>
              <p:tags r:id="rId11"/>
            </p:custDataLst>
          </p:nvPr>
        </p:nvSpPr>
        <p:spPr bwMode="auto">
          <a:xfrm flipH="1">
            <a:off x="5202176" y="4716991"/>
            <a:ext cx="113527" cy="100034"/>
          </a:xfrm>
          <a:prstGeom prst="rtTriangle">
            <a:avLst/>
          </a:prstGeom>
          <a:solidFill>
            <a:scrgbClr r="62745" g="43921" b="90588">
              <a:alpha val="100000"/>
            </a:scrgbClr>
          </a:solidFill>
          <a:ln w="3175">
            <a:noFill/>
          </a:ln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52" name="图片 51" descr="343439383331313b343532303032373bbfcdbba7b5b5b0b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75906" y="5111079"/>
            <a:ext cx="316387" cy="316387"/>
          </a:xfrm>
          <a:prstGeom prst="rect">
            <a:avLst/>
          </a:prstGeom>
        </p:spPr>
      </p:pic>
      <p:sp>
        <p:nvSpPr>
          <p:cNvPr id="53" name="TextBox 15"/>
          <p:cNvSpPr txBox="1"/>
          <p:nvPr>
            <p:custDataLst>
              <p:tags r:id="rId15"/>
            </p:custDataLst>
          </p:nvPr>
        </p:nvSpPr>
        <p:spPr>
          <a:xfrm>
            <a:off x="4475827" y="5060333"/>
            <a:ext cx="2693012" cy="367574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fontScale="25000"/>
          </a:bodyPr>
          <a:p>
            <a:pPr marL="0" lvl="0" indent="0" algn="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FontTx/>
            </a:pPr>
            <a:r>
              <a:rPr lang="zh-CN" altLang="en-US" sz="7200" b="1" spc="150">
                <a:solidFill>
                  <a:srgbClr val="000000">
                    <a:lumMod val="85000"/>
                    <a:lumOff val="15000"/>
                    <a:alpha val="80000"/>
                  </a:srgbClr>
                </a:solidFill>
                <a:uFillTx/>
                <a:latin typeface="楷体" charset="0"/>
                <a:ea typeface="楷体" charset="0"/>
                <a:cs typeface="思源黑体 CN Regular" charset="0"/>
                <a:sym typeface="微软雅黑" charset="-122"/>
              </a:rPr>
              <a:t>不可控状态干扰</a:t>
            </a:r>
            <a:endParaRPr lang="zh-CN" altLang="en-US" sz="7200" b="1" spc="150">
              <a:solidFill>
                <a:srgbClr val="000000">
                  <a:lumMod val="85000"/>
                  <a:lumOff val="15000"/>
                  <a:alpha val="80000"/>
                </a:srgbClr>
              </a:solidFill>
              <a:uFillTx/>
              <a:latin typeface="楷体" charset="0"/>
              <a:ea typeface="楷体" charset="0"/>
              <a:cs typeface="思源黑体 CN Regular" charset="0"/>
              <a:sym typeface="微软雅黑" charset="-122"/>
            </a:endParaRPr>
          </a:p>
        </p:txBody>
      </p:sp>
      <p:sp>
        <p:nvSpPr>
          <p:cNvPr id="54" name="Rectangle 63"/>
          <p:cNvSpPr/>
          <p:nvPr>
            <p:custDataLst>
              <p:tags r:id="rId16"/>
            </p:custDataLst>
          </p:nvPr>
        </p:nvSpPr>
        <p:spPr bwMode="auto">
          <a:xfrm>
            <a:off x="8258101" y="4816560"/>
            <a:ext cx="3366264" cy="905425"/>
          </a:xfrm>
          <a:prstGeom prst="rect">
            <a:avLst/>
          </a:prstGeom>
          <a:solidFill>
            <a:srgbClr val="FFB9CB">
              <a:alpha val="100000"/>
            </a:srgbClr>
          </a:solidFill>
          <a:ln w="3175">
            <a:noFill/>
          </a:ln>
          <a:effectLst>
            <a:outerShdw blurRad="50800" dist="38100" dir="2700000" algn="tl" rotWithShape="0">
              <a:scrgbClr r="96078" g="55686" b="47450">
                <a:alpha val="100000"/>
                <a:lumMod val="50000"/>
                <a:alpha val="40000"/>
              </a:scrgbClr>
            </a:outerShdw>
          </a:effectLst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6" name="Trapezoid 2"/>
          <p:cNvSpPr/>
          <p:nvPr>
            <p:custDataLst>
              <p:tags r:id="rId17"/>
            </p:custDataLst>
          </p:nvPr>
        </p:nvSpPr>
        <p:spPr bwMode="auto">
          <a:xfrm rot="19191503">
            <a:off x="7890534" y="4892400"/>
            <a:ext cx="1319519" cy="306151"/>
          </a:xfrm>
          <a:custGeom>
            <a:avLst/>
            <a:gdLst>
              <a:gd name="connsiteX0" fmla="*/ 0 w 1828800"/>
              <a:gd name="connsiteY0" fmla="*/ 457200 h 457200"/>
              <a:gd name="connsiteX1" fmla="*/ 114300 w 1828800"/>
              <a:gd name="connsiteY1" fmla="*/ 0 h 457200"/>
              <a:gd name="connsiteX2" fmla="*/ 1714500 w 1828800"/>
              <a:gd name="connsiteY2" fmla="*/ 0 h 457200"/>
              <a:gd name="connsiteX3" fmla="*/ 1828800 w 1828800"/>
              <a:gd name="connsiteY3" fmla="*/ 457200 h 457200"/>
              <a:gd name="connsiteX4" fmla="*/ 0 w 1828800"/>
              <a:gd name="connsiteY4" fmla="*/ 457200 h 457200"/>
              <a:gd name="connsiteX0-1" fmla="*/ 0 w 1828800"/>
              <a:gd name="connsiteY0-2" fmla="*/ 463642 h 463642"/>
              <a:gd name="connsiteX1-3" fmla="*/ 402156 w 1828800"/>
              <a:gd name="connsiteY1-4" fmla="*/ 0 h 463642"/>
              <a:gd name="connsiteX2-5" fmla="*/ 1714500 w 1828800"/>
              <a:gd name="connsiteY2-6" fmla="*/ 6442 h 463642"/>
              <a:gd name="connsiteX3-7" fmla="*/ 1828800 w 1828800"/>
              <a:gd name="connsiteY3-8" fmla="*/ 463642 h 463642"/>
              <a:gd name="connsiteX4-9" fmla="*/ 0 w 1828800"/>
              <a:gd name="connsiteY4-10" fmla="*/ 463642 h 463642"/>
              <a:gd name="connsiteX0-11" fmla="*/ 0 w 2001385"/>
              <a:gd name="connsiteY0-12" fmla="*/ 463642 h 463642"/>
              <a:gd name="connsiteX1-13" fmla="*/ 402156 w 2001385"/>
              <a:gd name="connsiteY1-14" fmla="*/ 0 h 463642"/>
              <a:gd name="connsiteX2-15" fmla="*/ 1714500 w 2001385"/>
              <a:gd name="connsiteY2-16" fmla="*/ 6442 h 463642"/>
              <a:gd name="connsiteX3-17" fmla="*/ 2001385 w 2001385"/>
              <a:gd name="connsiteY3-18" fmla="*/ 426441 h 463642"/>
              <a:gd name="connsiteX4-19" fmla="*/ 0 w 2001385"/>
              <a:gd name="connsiteY4-20" fmla="*/ 463642 h 463642"/>
              <a:gd name="connsiteX0-21" fmla="*/ 0 w 2001385"/>
              <a:gd name="connsiteY0-22" fmla="*/ 463642 h 463642"/>
              <a:gd name="connsiteX1-23" fmla="*/ 402156 w 2001385"/>
              <a:gd name="connsiteY1-24" fmla="*/ 0 h 463642"/>
              <a:gd name="connsiteX2-25" fmla="*/ 1514076 w 2001385"/>
              <a:gd name="connsiteY2-26" fmla="*/ 7706 h 463642"/>
              <a:gd name="connsiteX3-27" fmla="*/ 2001385 w 2001385"/>
              <a:gd name="connsiteY3-28" fmla="*/ 426441 h 463642"/>
              <a:gd name="connsiteX4-29" fmla="*/ 0 w 2001385"/>
              <a:gd name="connsiteY4-30" fmla="*/ 463642 h 463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01385" h="463642">
                <a:moveTo>
                  <a:pt x="0" y="463642"/>
                </a:moveTo>
                <a:lnTo>
                  <a:pt x="402156" y="0"/>
                </a:lnTo>
                <a:lnTo>
                  <a:pt x="1514076" y="7706"/>
                </a:lnTo>
                <a:lnTo>
                  <a:pt x="2001385" y="426441"/>
                </a:lnTo>
                <a:lnTo>
                  <a:pt x="0" y="463642"/>
                </a:lnTo>
                <a:close/>
              </a:path>
            </a:pathLst>
          </a:custGeom>
          <a:solidFill>
            <a:srgbClr val="FFE8EE">
              <a:alpha val="100000"/>
            </a:srgbClr>
          </a:solidFill>
          <a:ln w="3175">
            <a:noFill/>
          </a:ln>
          <a:effectLst>
            <a:outerShdw blurRad="1270000" dist="431800" dir="2700000" sx="25000" sy="25000" algn="tl" rotWithShape="0">
              <a:prstClr val="black">
                <a:alpha val="100000"/>
              </a:prstClr>
            </a:outerShdw>
          </a:effectLst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7" name="Right Triangle 67"/>
          <p:cNvSpPr/>
          <p:nvPr>
            <p:custDataLst>
              <p:tags r:id="rId18"/>
            </p:custDataLst>
          </p:nvPr>
        </p:nvSpPr>
        <p:spPr bwMode="auto">
          <a:xfrm flipH="1">
            <a:off x="8145039" y="5487486"/>
            <a:ext cx="113527" cy="100034"/>
          </a:xfrm>
          <a:prstGeom prst="rtTriangle">
            <a:avLst/>
          </a:prstGeom>
          <a:solidFill>
            <a:scrgbClr r="62745" g="43921" b="90588">
              <a:alpha val="100000"/>
            </a:scrgbClr>
          </a:solidFill>
          <a:ln w="3175">
            <a:noFill/>
          </a:ln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8" name="Right Triangle 68"/>
          <p:cNvSpPr/>
          <p:nvPr>
            <p:custDataLst>
              <p:tags r:id="rId19"/>
            </p:custDataLst>
          </p:nvPr>
        </p:nvSpPr>
        <p:spPr bwMode="auto">
          <a:xfrm flipH="1">
            <a:off x="9025804" y="4716991"/>
            <a:ext cx="113527" cy="100034"/>
          </a:xfrm>
          <a:prstGeom prst="rtTriangle">
            <a:avLst/>
          </a:prstGeom>
          <a:solidFill>
            <a:scrgbClr r="62745" g="43921" b="90588">
              <a:alpha val="100000"/>
            </a:scrgbClr>
          </a:solidFill>
          <a:ln w="3175">
            <a:noFill/>
          </a:ln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59" name="图片 58" descr="343439383331313b343532303032343bb7a2b2bcb9dcc0ed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97208" y="5111079"/>
            <a:ext cx="316387" cy="316387"/>
          </a:xfrm>
          <a:prstGeom prst="rect">
            <a:avLst/>
          </a:prstGeom>
        </p:spPr>
      </p:pic>
      <p:sp>
        <p:nvSpPr>
          <p:cNvPr id="60" name="TextBox 15"/>
          <p:cNvSpPr txBox="1"/>
          <p:nvPr>
            <p:custDataLst>
              <p:tags r:id="rId23"/>
            </p:custDataLst>
          </p:nvPr>
        </p:nvSpPr>
        <p:spPr>
          <a:xfrm>
            <a:off x="8258117" y="5060364"/>
            <a:ext cx="2710675" cy="418282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20000"/>
          </a:bodyPr>
          <a:p>
            <a:pPr lvl="0" algn="r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b="1" spc="150">
                <a:solidFill>
                  <a:scrgbClr r="0" g="0" b="0">
                    <a:alpha val="100000"/>
                    <a:lumMod val="85000"/>
                    <a:lumOff val="15000"/>
                    <a:alpha val="80000"/>
                  </a:scrgbClr>
                </a:solidFill>
                <a:uFillTx/>
                <a:latin typeface="楷体" charset="0"/>
                <a:ea typeface="楷体" charset="0"/>
                <a:cs typeface="思源黑体 CN Regular" panose="020B0500000000000000" charset="-122"/>
                <a:sym typeface="+mn-ea"/>
              </a:rPr>
              <a:t>单一策略限制</a:t>
            </a:r>
            <a:endParaRPr lang="zh-CN" altLang="en-US" b="1" spc="150">
              <a:solidFill>
                <a:scrgbClr r="0" g="0" b="0">
                  <a:alpha val="100000"/>
                  <a:lumMod val="85000"/>
                  <a:lumOff val="15000"/>
                  <a:alpha val="80000"/>
                </a:scrgbClr>
              </a:solidFill>
              <a:uFillTx/>
              <a:latin typeface="楷体" charset="0"/>
              <a:ea typeface="楷体" charset="0"/>
              <a:cs typeface="思源黑体 CN Regular" panose="020B0500000000000000" charset="-122"/>
              <a:sym typeface="+mn-ea"/>
            </a:endParaRPr>
          </a:p>
        </p:txBody>
      </p:sp>
      <p:sp>
        <p:nvSpPr>
          <p:cNvPr id="62" name="Rectangle 47"/>
          <p:cNvSpPr/>
          <p:nvPr>
            <p:custDataLst>
              <p:tags r:id="rId24"/>
            </p:custDataLst>
          </p:nvPr>
        </p:nvSpPr>
        <p:spPr bwMode="auto">
          <a:xfrm>
            <a:off x="8258101" y="3553804"/>
            <a:ext cx="3366264" cy="905425"/>
          </a:xfrm>
          <a:prstGeom prst="rect">
            <a:avLst/>
          </a:prstGeom>
          <a:solidFill>
            <a:srgbClr val="AE7EF7">
              <a:alpha val="100000"/>
            </a:srgbClr>
          </a:solidFill>
          <a:ln w="3175">
            <a:noFill/>
          </a:ln>
          <a:effectLst>
            <a:outerShdw blurRad="50800" dist="38100" dir="2700000" algn="tl" rotWithShape="0">
              <a:scrgbClr r="98039" g="47058" b="54117">
                <a:alpha val="100000"/>
                <a:lumMod val="50000"/>
                <a:alpha val="40000"/>
              </a:scrgbClr>
            </a:outerShdw>
          </a:effectLst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3" name="Trapezoid 2"/>
          <p:cNvSpPr/>
          <p:nvPr>
            <p:custDataLst>
              <p:tags r:id="rId25"/>
            </p:custDataLst>
          </p:nvPr>
        </p:nvSpPr>
        <p:spPr bwMode="auto">
          <a:xfrm rot="19191503">
            <a:off x="7890534" y="3629644"/>
            <a:ext cx="1319519" cy="306151"/>
          </a:xfrm>
          <a:custGeom>
            <a:avLst/>
            <a:gdLst>
              <a:gd name="connsiteX0" fmla="*/ 0 w 1828800"/>
              <a:gd name="connsiteY0" fmla="*/ 457200 h 457200"/>
              <a:gd name="connsiteX1" fmla="*/ 114300 w 1828800"/>
              <a:gd name="connsiteY1" fmla="*/ 0 h 457200"/>
              <a:gd name="connsiteX2" fmla="*/ 1714500 w 1828800"/>
              <a:gd name="connsiteY2" fmla="*/ 0 h 457200"/>
              <a:gd name="connsiteX3" fmla="*/ 1828800 w 1828800"/>
              <a:gd name="connsiteY3" fmla="*/ 457200 h 457200"/>
              <a:gd name="connsiteX4" fmla="*/ 0 w 1828800"/>
              <a:gd name="connsiteY4" fmla="*/ 457200 h 457200"/>
              <a:gd name="connsiteX0-1" fmla="*/ 0 w 1828800"/>
              <a:gd name="connsiteY0-2" fmla="*/ 463642 h 463642"/>
              <a:gd name="connsiteX1-3" fmla="*/ 402156 w 1828800"/>
              <a:gd name="connsiteY1-4" fmla="*/ 0 h 463642"/>
              <a:gd name="connsiteX2-5" fmla="*/ 1714500 w 1828800"/>
              <a:gd name="connsiteY2-6" fmla="*/ 6442 h 463642"/>
              <a:gd name="connsiteX3-7" fmla="*/ 1828800 w 1828800"/>
              <a:gd name="connsiteY3-8" fmla="*/ 463642 h 463642"/>
              <a:gd name="connsiteX4-9" fmla="*/ 0 w 1828800"/>
              <a:gd name="connsiteY4-10" fmla="*/ 463642 h 463642"/>
              <a:gd name="connsiteX0-11" fmla="*/ 0 w 2001385"/>
              <a:gd name="connsiteY0-12" fmla="*/ 463642 h 463642"/>
              <a:gd name="connsiteX1-13" fmla="*/ 402156 w 2001385"/>
              <a:gd name="connsiteY1-14" fmla="*/ 0 h 463642"/>
              <a:gd name="connsiteX2-15" fmla="*/ 1714500 w 2001385"/>
              <a:gd name="connsiteY2-16" fmla="*/ 6442 h 463642"/>
              <a:gd name="connsiteX3-17" fmla="*/ 2001385 w 2001385"/>
              <a:gd name="connsiteY3-18" fmla="*/ 426441 h 463642"/>
              <a:gd name="connsiteX4-19" fmla="*/ 0 w 2001385"/>
              <a:gd name="connsiteY4-20" fmla="*/ 463642 h 463642"/>
              <a:gd name="connsiteX0-21" fmla="*/ 0 w 2001385"/>
              <a:gd name="connsiteY0-22" fmla="*/ 463642 h 463642"/>
              <a:gd name="connsiteX1-23" fmla="*/ 402156 w 2001385"/>
              <a:gd name="connsiteY1-24" fmla="*/ 0 h 463642"/>
              <a:gd name="connsiteX2-25" fmla="*/ 1514076 w 2001385"/>
              <a:gd name="connsiteY2-26" fmla="*/ 7706 h 463642"/>
              <a:gd name="connsiteX3-27" fmla="*/ 2001385 w 2001385"/>
              <a:gd name="connsiteY3-28" fmla="*/ 426441 h 463642"/>
              <a:gd name="connsiteX4-29" fmla="*/ 0 w 2001385"/>
              <a:gd name="connsiteY4-30" fmla="*/ 463642 h 463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01385" h="463642">
                <a:moveTo>
                  <a:pt x="0" y="463642"/>
                </a:moveTo>
                <a:lnTo>
                  <a:pt x="402156" y="0"/>
                </a:lnTo>
                <a:lnTo>
                  <a:pt x="1514076" y="7706"/>
                </a:lnTo>
                <a:lnTo>
                  <a:pt x="2001385" y="426441"/>
                </a:lnTo>
                <a:lnTo>
                  <a:pt x="0" y="463642"/>
                </a:lnTo>
                <a:close/>
              </a:path>
            </a:pathLst>
          </a:custGeom>
          <a:solidFill>
            <a:srgbClr val="FFE8EE">
              <a:alpha val="100000"/>
            </a:srgbClr>
          </a:solidFill>
          <a:ln w="3175">
            <a:noFill/>
          </a:ln>
          <a:effectLst>
            <a:outerShdw blurRad="1270000" dist="431800" dir="2700000" sx="25000" sy="25000" algn="tl" rotWithShape="0">
              <a:prstClr val="black">
                <a:alpha val="100000"/>
              </a:prstClr>
            </a:outerShdw>
          </a:effectLst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4" name="Right Triangle 51"/>
          <p:cNvSpPr/>
          <p:nvPr>
            <p:custDataLst>
              <p:tags r:id="rId26"/>
            </p:custDataLst>
          </p:nvPr>
        </p:nvSpPr>
        <p:spPr bwMode="auto">
          <a:xfrm flipH="1">
            <a:off x="8145039" y="4224730"/>
            <a:ext cx="113527" cy="100034"/>
          </a:xfrm>
          <a:prstGeom prst="rtTriangle">
            <a:avLst/>
          </a:prstGeom>
          <a:solidFill>
            <a:scrgbClr r="62745" g="43921" b="90588">
              <a:alpha val="100000"/>
            </a:scrgbClr>
          </a:solidFill>
          <a:ln w="3175">
            <a:noFill/>
          </a:ln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5" name="Right Triangle 52"/>
          <p:cNvSpPr/>
          <p:nvPr>
            <p:custDataLst>
              <p:tags r:id="rId27"/>
            </p:custDataLst>
          </p:nvPr>
        </p:nvSpPr>
        <p:spPr bwMode="auto">
          <a:xfrm flipH="1">
            <a:off x="9025804" y="3454235"/>
            <a:ext cx="113527" cy="100034"/>
          </a:xfrm>
          <a:prstGeom prst="rtTriangle">
            <a:avLst/>
          </a:prstGeom>
          <a:solidFill>
            <a:scrgbClr r="62745" g="43921" b="90588">
              <a:alpha val="100000"/>
            </a:scrgbClr>
          </a:solidFill>
          <a:ln w="3175">
            <a:noFill/>
          </a:ln>
        </p:spPr>
        <p:style>
          <a:lnRef idx="2">
            <a:scrgbClr r="62745" g="43921" b="90588">
              <a:alpha val="100000"/>
              <a:shade val="50000"/>
            </a:scrgbClr>
          </a:lnRef>
          <a:fillRef idx="1">
            <a:scrgbClr r="62745" g="43921" b="90588">
              <a:alpha val="100000"/>
            </a:scrgbClr>
          </a:fillRef>
          <a:effectRef idx="0">
            <a:scrgbClr r="62745" g="43921" b="90588">
              <a:alpha val="100000"/>
            </a:scrgbClr>
          </a:effectRef>
          <a:fontRef idx="minor">
            <a:scrgbClr r="100000" g="100000" b="100000">
              <a:alpha val="100000"/>
            </a:scrgbClr>
          </a:fontRef>
        </p:style>
        <p:txBody>
          <a:bodyPr anchor="ctr"/>
          <a:p>
            <a:pPr algn="ctr"/>
            <a:endParaRPr lang="en-US" sz="135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8" name="TextBox 15"/>
          <p:cNvSpPr txBox="1"/>
          <p:nvPr>
            <p:custDataLst>
              <p:tags r:id="rId28"/>
            </p:custDataLst>
          </p:nvPr>
        </p:nvSpPr>
        <p:spPr>
          <a:xfrm>
            <a:off x="8258117" y="3553773"/>
            <a:ext cx="2677175" cy="905476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p>
            <a:pPr marL="0" lvl="0" indent="0" algn="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FontTx/>
            </a:pPr>
            <a:r>
              <a:rPr lang="zh-CN" altLang="en-US" b="1" spc="150">
                <a:solidFill>
                  <a:srgbClr val="000000">
                    <a:lumMod val="85000"/>
                    <a:lumOff val="15000"/>
                    <a:alpha val="80000"/>
                  </a:srgbClr>
                </a:solidFill>
                <a:uFillTx/>
                <a:latin typeface="楷体" charset="0"/>
                <a:ea typeface="楷体" charset="0"/>
                <a:cs typeface="思源黑体 CN Regular" panose="020B0500000000000000" charset="-122"/>
                <a:sym typeface="微软雅黑" charset="-122"/>
              </a:rPr>
              <a:t>非表格型任务的</a:t>
            </a:r>
            <a:endParaRPr lang="zh-CN" altLang="en-US" b="1" spc="150">
              <a:solidFill>
                <a:srgbClr val="000000">
                  <a:lumMod val="85000"/>
                  <a:lumOff val="15000"/>
                  <a:alpha val="80000"/>
                </a:srgbClr>
              </a:solidFill>
              <a:uFillTx/>
              <a:latin typeface="楷体" charset="0"/>
              <a:ea typeface="楷体" charset="0"/>
              <a:cs typeface="思源黑体 CN Regular" panose="020B0500000000000000" charset="-122"/>
              <a:sym typeface="微软雅黑" charset="-122"/>
            </a:endParaRPr>
          </a:p>
          <a:p>
            <a:pPr marL="0" lvl="0" indent="0" algn="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FontTx/>
            </a:pPr>
            <a:r>
              <a:rPr lang="zh-CN" altLang="en-US" b="1" spc="150">
                <a:solidFill>
                  <a:srgbClr val="000000">
                    <a:lumMod val="85000"/>
                    <a:lumOff val="15000"/>
                    <a:alpha val="80000"/>
                  </a:srgbClr>
                </a:solidFill>
                <a:uFillTx/>
                <a:latin typeface="楷体" charset="0"/>
                <a:ea typeface="楷体" charset="0"/>
                <a:cs typeface="思源黑体 CN Regular" panose="020B0500000000000000" charset="-122"/>
                <a:sym typeface="微软雅黑" charset="-122"/>
              </a:rPr>
              <a:t>内在奖励与状态新颖性</a:t>
            </a:r>
            <a:endParaRPr lang="zh-CN" altLang="en-US" b="1" spc="150">
              <a:solidFill>
                <a:srgbClr val="000000">
                  <a:lumMod val="85000"/>
                  <a:lumOff val="15000"/>
                  <a:alpha val="80000"/>
                </a:srgbClr>
              </a:solidFill>
              <a:uFillTx/>
              <a:latin typeface="楷体" charset="0"/>
              <a:ea typeface="楷体" charset="0"/>
              <a:cs typeface="思源黑体 CN Regular" panose="020B0500000000000000" charset="-122"/>
              <a:sym typeface="微软雅黑" charset="-122"/>
            </a:endParaRPr>
          </a:p>
        </p:txBody>
      </p:sp>
      <p:pic>
        <p:nvPicPr>
          <p:cNvPr id="69" name="图片 68" descr="343435383037343b343533303738313bb1e3c0fbccf9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97208" y="3848323"/>
            <a:ext cx="316387" cy="3163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1" y="209550"/>
            <a:ext cx="3608070" cy="360807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3"/>
            </p:custDataLst>
          </p:nvPr>
        </p:nvSpPr>
        <p:spPr>
          <a:xfrm>
            <a:off x="4294505" y="771525"/>
            <a:ext cx="4241800" cy="121285"/>
          </a:xfrm>
          <a:prstGeom prst="rect">
            <a:avLst/>
          </a:prstGeom>
          <a:gradFill>
            <a:gsLst>
              <a:gs pos="0">
                <a:srgbClr val="AE7EF7">
                  <a:alpha val="0"/>
                </a:srgbClr>
              </a:gs>
              <a:gs pos="57000">
                <a:srgbClr val="AE7EF7">
                  <a:lumMod val="40000"/>
                  <a:lumOff val="60000"/>
                </a:srgbClr>
              </a:gs>
              <a:gs pos="100000">
                <a:srgbClr val="AE7EF7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rgbClr val="AE7EF7">
              <a:shade val="50000"/>
            </a:srgbClr>
          </a:lnRef>
          <a:fillRef idx="1">
            <a:srgbClr val="AE7EF7"/>
          </a:fillRef>
          <a:effectRef idx="0">
            <a:srgbClr val="AE7EF7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8" name="文本框 5"/>
          <p:cNvSpPr txBox="1"/>
          <p:nvPr>
            <p:custDataLst>
              <p:tags r:id="rId34"/>
            </p:custDataLst>
          </p:nvPr>
        </p:nvSpPr>
        <p:spPr>
          <a:xfrm>
            <a:off x="3758565" y="140970"/>
            <a:ext cx="5143500" cy="615950"/>
          </a:xfrm>
          <a:prstGeom prst="rect">
            <a:avLst/>
          </a:prstGeom>
          <a:noFill/>
        </p:spPr>
        <p:txBody>
          <a:bodyPr wrap="square" bIns="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9pPr>
          </a:lstStyle>
          <a:p>
            <a:pPr algn="ctr"/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楷体" charset="0"/>
                <a:ea typeface="楷体" charset="0"/>
                <a:sym typeface="微软雅黑" charset="-122"/>
              </a:rPr>
              <a:t>强化学习第一次文献阅读</a:t>
            </a:r>
            <a:endParaRPr lang="zh-CN" altLang="en-US" sz="32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楷体" charset="0"/>
              <a:ea typeface="楷体" charset="0"/>
              <a:sym typeface="微软雅黑" charset="-122"/>
            </a:endParaRPr>
          </a:p>
        </p:txBody>
      </p:sp>
      <p:sp>
        <p:nvSpPr>
          <p:cNvPr id="9" name="TextBox 15"/>
          <p:cNvSpPr txBox="1"/>
          <p:nvPr>
            <p:custDataLst>
              <p:tags r:id="rId35"/>
            </p:custDataLst>
          </p:nvPr>
        </p:nvSpPr>
        <p:spPr>
          <a:xfrm>
            <a:off x="4434959" y="3553778"/>
            <a:ext cx="2677175" cy="905476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p>
            <a:pPr marL="0" lvl="0" indent="0" algn="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FontTx/>
            </a:pPr>
            <a:r>
              <a:rPr lang="zh-CN" altLang="en-US" b="1" spc="150">
                <a:solidFill>
                  <a:srgbClr val="000000">
                    <a:lumMod val="85000"/>
                    <a:lumOff val="15000"/>
                    <a:alpha val="80000"/>
                  </a:srgbClr>
                </a:solidFill>
                <a:uFillTx/>
                <a:latin typeface="楷体" charset="0"/>
                <a:ea typeface="楷体" charset="0"/>
                <a:cs typeface="思源黑体 CN Regular" panose="020B0500000000000000" charset="-122"/>
                <a:sym typeface="微软雅黑" charset="-122"/>
              </a:rPr>
              <a:t>长期探索和</a:t>
            </a:r>
            <a:endParaRPr lang="zh-CN" altLang="en-US" b="1" spc="150">
              <a:solidFill>
                <a:srgbClr val="000000">
                  <a:lumMod val="85000"/>
                  <a:lumOff val="15000"/>
                  <a:alpha val="80000"/>
                </a:srgbClr>
              </a:solidFill>
              <a:uFillTx/>
              <a:latin typeface="楷体" charset="0"/>
              <a:ea typeface="楷体" charset="0"/>
              <a:cs typeface="思源黑体 CN Regular" panose="020B0500000000000000" charset="-122"/>
              <a:sym typeface="微软雅黑" charset="-122"/>
            </a:endParaRPr>
          </a:p>
          <a:p>
            <a:pPr marL="0" lvl="0" indent="0" algn="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FontTx/>
            </a:pPr>
            <a:r>
              <a:rPr lang="zh-CN" altLang="en-US" b="1" spc="150">
                <a:solidFill>
                  <a:srgbClr val="000000">
                    <a:lumMod val="85000"/>
                    <a:lumOff val="15000"/>
                    <a:alpha val="80000"/>
                  </a:srgbClr>
                </a:solidFill>
                <a:uFillTx/>
                <a:latin typeface="楷体" charset="0"/>
                <a:ea typeface="楷体" charset="0"/>
                <a:cs typeface="思源黑体 CN Regular" panose="020B0500000000000000" charset="-122"/>
                <a:sym typeface="微软雅黑" charset="-122"/>
              </a:rPr>
              <a:t>稀疏奖励困境</a:t>
            </a:r>
            <a:endParaRPr lang="zh-CN" altLang="en-US" b="1" spc="150">
              <a:solidFill>
                <a:srgbClr val="000000">
                  <a:lumMod val="85000"/>
                  <a:lumOff val="15000"/>
                  <a:alpha val="80000"/>
                </a:srgbClr>
              </a:solidFill>
              <a:uFillTx/>
              <a:latin typeface="楷体" charset="0"/>
              <a:ea typeface="楷体" charset="0"/>
              <a:cs typeface="思源黑体 CN Regular" panose="020B0500000000000000" charset="-122"/>
              <a:sym typeface="微软雅黑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695" y="497861"/>
            <a:ext cx="4850770" cy="498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1.1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 长期探索和稀疏奖励困境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24737" y="1176091"/>
            <a:ext cx="5610113" cy="1867406"/>
          </a:xfrm>
          <a:prstGeom prst="rect">
            <a:avLst/>
          </a:prstGeom>
          <a:solidFill>
            <a:srgbClr val="7B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 sz="1400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" name="Rectangle 23"/>
          <p:cNvSpPr/>
          <p:nvPr/>
        </p:nvSpPr>
        <p:spPr>
          <a:xfrm>
            <a:off x="5124705" y="1176052"/>
            <a:ext cx="5610165" cy="1867445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lnSpc>
                <a:spcPct val="150000"/>
              </a:lnSpc>
              <a:buNone/>
              <a:defRPr/>
            </a:pPr>
            <a:r>
              <a:rPr lang="zh-CN" altLang="en-US" sz="2400" b="1" noProof="1">
                <a:solidFill>
                  <a:schemeClr val="bg1"/>
                </a:solidFill>
                <a:latin typeface="楷体" charset="0"/>
                <a:ea typeface="楷体" charset="0"/>
                <a:cs typeface="Open Sans" panose="020B0606030504020204" pitchFamily="34" charset="0"/>
              </a:rPr>
              <a:t>传统方法：</a:t>
            </a:r>
            <a:endParaRPr lang="zh-CN" altLang="en-US" sz="2400" b="1" noProof="1">
              <a:solidFill>
                <a:schemeClr val="bg1"/>
              </a:solidFill>
              <a:latin typeface="楷体" charset="0"/>
              <a:ea typeface="楷体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b="1" noProof="1">
                <a:solidFill>
                  <a:schemeClr val="bg1"/>
                </a:solidFill>
                <a:latin typeface="楷体" charset="0"/>
                <a:ea typeface="楷体" charset="0"/>
                <a:cs typeface="Open Sans" panose="020B0606030504020204" pitchFamily="34" charset="0"/>
              </a:rPr>
              <a:t>状态空间变大，耗时指数级增长。</a:t>
            </a:r>
            <a:endParaRPr lang="zh-CN" altLang="en-US" sz="2400" b="1" noProof="1">
              <a:solidFill>
                <a:schemeClr val="bg1"/>
              </a:solidFill>
              <a:latin typeface="楷体" charset="0"/>
              <a:ea typeface="楷体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noProof="1">
                <a:solidFill>
                  <a:schemeClr val="bg1"/>
                </a:solidFill>
                <a:latin typeface="楷体" charset="0"/>
                <a:ea typeface="楷体" charset="0"/>
                <a:cs typeface="Open Sans" panose="020B0606030504020204" pitchFamily="34" charset="0"/>
              </a:rPr>
              <a:t>稀疏奖励必须依赖深度探索。</a:t>
            </a:r>
            <a:endParaRPr lang="zh-CN" altLang="en-US" sz="2400" noProof="1">
              <a:solidFill>
                <a:schemeClr val="bg1"/>
              </a:solidFill>
              <a:latin typeface="楷体" charset="0"/>
              <a:ea typeface="楷体" charset="0"/>
              <a:cs typeface="Open Sans" panose="020B0606030504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890102" y="1833329"/>
            <a:ext cx="3960070" cy="685294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    确保最优策略需要充分访问状态-动作对。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16" name="图片 15" descr="upload_post_object_v2_38548998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91" y="3364586"/>
            <a:ext cx="4715232" cy="2827598"/>
          </a:xfrm>
          <a:prstGeom prst="rect">
            <a:avLst/>
          </a:prstGeom>
        </p:spPr>
      </p:pic>
      <p:pic>
        <p:nvPicPr>
          <p:cNvPr id="17" name="图片 16" descr="upload_post_object_v2_10003069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321" y="3364586"/>
            <a:ext cx="4715201" cy="2827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695" y="497861"/>
            <a:ext cx="4850770" cy="49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1.1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 长期探索和稀疏奖励困境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24737" y="1176091"/>
            <a:ext cx="5610113" cy="1867406"/>
          </a:xfrm>
          <a:prstGeom prst="rect">
            <a:avLst/>
          </a:prstGeom>
          <a:solidFill>
            <a:srgbClr val="7B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 dirty="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pic>
        <p:nvPicPr>
          <p:cNvPr id="7" name="图片 6" descr="upload_post_object_v2_17813199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1" y="988748"/>
            <a:ext cx="4741923" cy="5459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24705" y="3337176"/>
            <a:ext cx="6348991" cy="176749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    由上</a:t>
            </a:r>
            <a:r>
              <a:rPr lang="zh-CN" altLang="en-US">
                <a:latin typeface="楷体" charset="0"/>
                <a:ea typeface="楷体" charset="0"/>
                <a:cs typeface="Arial" panose="020B0604020202020204" pitchFamily="34" charset="0"/>
              </a:rPr>
              <a:t>至下，模型的奖励</a:t>
            </a:r>
            <a:r>
              <a:rPr lang="zh-CN" altLang="en-US" b="1">
                <a:latin typeface="楷体" charset="0"/>
                <a:ea typeface="楷体" charset="0"/>
                <a:cs typeface="Arial" panose="020B0604020202020204" pitchFamily="34" charset="0"/>
              </a:rPr>
              <a:t>稀疏化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（不同模型的奖励疏密性很难直接比较，这里按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DQN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的效果排布），智能体学习效果也在变差。可见，传统探索策略在密集奖励中有效，而在稀疏奖励中可能完全无法学习。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    为找到极少的关键奖励状态，稀疏奖励必须依赖</a:t>
            </a:r>
            <a:r>
              <a:rPr lang="zh-CN" altLang="en-US" b="1">
                <a:latin typeface="楷体" charset="0"/>
                <a:ea typeface="楷体" charset="0"/>
                <a:cs typeface="楷体" charset="0"/>
              </a:rPr>
              <a:t>深度探索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" name="Rectangle 23"/>
          <p:cNvSpPr/>
          <p:nvPr/>
        </p:nvSpPr>
        <p:spPr>
          <a:xfrm>
            <a:off x="5124705" y="1176052"/>
            <a:ext cx="5610165" cy="1867445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lnSpc>
                <a:spcPct val="150000"/>
              </a:lnSpc>
              <a:buNone/>
              <a:defRPr/>
            </a:pPr>
            <a:r>
              <a:rPr lang="zh-CN" altLang="en-US" sz="2400" b="1" noProof="1">
                <a:solidFill>
                  <a:schemeClr val="bg1"/>
                </a:solidFill>
                <a:latin typeface="楷体" charset="0"/>
                <a:ea typeface="楷体" charset="0"/>
                <a:cs typeface="Open Sans" panose="020B0606030504020204" pitchFamily="34" charset="0"/>
              </a:rPr>
              <a:t>传统方法：</a:t>
            </a:r>
            <a:endParaRPr lang="zh-CN" altLang="en-US" sz="2400" b="1" noProof="1">
              <a:solidFill>
                <a:schemeClr val="bg1"/>
              </a:solidFill>
              <a:latin typeface="楷体" charset="0"/>
              <a:ea typeface="楷体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noProof="1">
                <a:solidFill>
                  <a:schemeClr val="bg1"/>
                </a:solidFill>
                <a:latin typeface="楷体" charset="0"/>
                <a:ea typeface="楷体" charset="0"/>
                <a:cs typeface="Open Sans" panose="020B0606030504020204" pitchFamily="34" charset="0"/>
              </a:rPr>
              <a:t>状态空间变大，耗时指数级增长。</a:t>
            </a:r>
            <a:endParaRPr lang="zh-CN" altLang="en-US" sz="2400" noProof="1">
              <a:solidFill>
                <a:schemeClr val="bg1"/>
              </a:solidFill>
              <a:latin typeface="楷体" charset="0"/>
              <a:ea typeface="楷体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b="1" noProof="1">
                <a:solidFill>
                  <a:schemeClr val="bg1"/>
                </a:solidFill>
                <a:latin typeface="楷体" charset="0"/>
                <a:ea typeface="楷体" charset="0"/>
                <a:cs typeface="Open Sans" panose="020B0606030504020204" pitchFamily="34" charset="0"/>
              </a:rPr>
              <a:t>稀疏奖励必须依赖深度探索。</a:t>
            </a:r>
            <a:endParaRPr lang="zh-CN" altLang="en-US" sz="2400" b="1" noProof="1">
              <a:solidFill>
                <a:schemeClr val="bg1"/>
              </a:solidFill>
              <a:latin typeface="楷体" charset="0"/>
              <a:ea typeface="楷体" charset="0"/>
              <a:cs typeface="Open Sans" panose="020B0606030504020204" pitchFamily="34" charset="0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124705" y="5398360"/>
            <a:ext cx="6348966" cy="722616"/>
          </a:xfrm>
          <a:prstGeom prst="roundRect">
            <a:avLst/>
          </a:prstGeom>
          <a:solidFill>
            <a:srgbClr val="E2E6ED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1200">
                <a:solidFill>
                  <a:srgbClr val="000000"/>
                </a:solidFill>
              </a:rPr>
              <a:t>Volodymyr Mnih, Koray Kavukcuoglu, David Silver, Andrei A Rusu, Joel Veness, Marc G Bellemare,</a:t>
            </a:r>
            <a:endParaRPr lang="en-US" altLang="zh-CN" sz="1200">
              <a:solidFill>
                <a:srgbClr val="000000"/>
              </a:solidFill>
            </a:endParaRPr>
          </a:p>
          <a:p>
            <a:pPr algn="ctr"/>
            <a:r>
              <a:rPr lang="en-US" altLang="zh-CN" sz="1200">
                <a:solidFill>
                  <a:srgbClr val="000000"/>
                </a:solidFill>
              </a:rPr>
              <a:t>Alex Graves, Martin Riedmiller, Andreas K Fidjeland, Georg Ostrovski, et al. Human-level control</a:t>
            </a:r>
            <a:endParaRPr lang="en-US" altLang="zh-CN" sz="1200">
              <a:solidFill>
                <a:srgbClr val="000000"/>
              </a:solidFill>
            </a:endParaRPr>
          </a:p>
          <a:p>
            <a:pPr algn="ctr"/>
            <a:r>
              <a:rPr lang="en-US" altLang="zh-CN" sz="1200">
                <a:solidFill>
                  <a:srgbClr val="000000"/>
                </a:solidFill>
              </a:rPr>
              <a:t>through deep reinforcement learning. Nature, 518(7540):529, 2015.</a:t>
            </a:r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upload_post_object_v2_23940491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92" y="1018800"/>
            <a:ext cx="7002280" cy="26380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4695" y="497861"/>
            <a:ext cx="7201784" cy="520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2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非表格型任务的内在奖励与状态新颖性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" name="Freeform 1"/>
          <p:cNvSpPr/>
          <p:nvPr/>
        </p:nvSpPr>
        <p:spPr>
          <a:xfrm>
            <a:off x="4006995" y="3579170"/>
            <a:ext cx="2030826" cy="744527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600" y="4835"/>
                  <a:pt x="21600" y="10800"/>
                </a:cubicBezTo>
                <a:cubicBezTo>
                  <a:pt x="21600" y="16765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solidFill>
            <a:srgbClr val="7B68A1"/>
          </a:solidFill>
          <a:ln>
            <a:noFill/>
          </a:ln>
        </p:spPr>
        <p:style>
          <a:lnRef idx="2">
            <a:schemeClr val="accent3">
              <a:tint val="40000"/>
              <a:alpha val="90000"/>
              <a:hueOff val="230682"/>
              <a:satOff val="33626"/>
              <a:lumOff val="2509"/>
              <a:alphaOff val="0"/>
            </a:schemeClr>
          </a:lnRef>
          <a:fillRef idx="1">
            <a:schemeClr val="accent3">
              <a:tint val="40000"/>
              <a:alpha val="90000"/>
              <a:hueOff val="230682"/>
              <a:satOff val="33626"/>
              <a:lumOff val="2509"/>
              <a:alphaOff val="0"/>
            </a:schemeClr>
          </a:fillRef>
          <a:effectRef idx="0">
            <a:schemeClr val="accent3">
              <a:tint val="40000"/>
              <a:alpha val="90000"/>
              <a:hueOff val="230682"/>
              <a:satOff val="33626"/>
              <a:lumOff val="250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2137" tIns="121839" rIns="280904" bIns="121839" numCol="1" spcCol="1270" anchor="ctr" anchorCtr="0">
            <a:noAutofit/>
          </a:bodyPr>
          <a:lstStyle/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id-ID" sz="16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charset="0"/>
              <a:ea typeface="楷体" charset="0"/>
              <a:cs typeface="楷体" charset="0"/>
            </a:endParaRP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id-ID" sz="16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431471" y="3375432"/>
            <a:ext cx="1152002" cy="1152002"/>
          </a:xfrm>
          <a:custGeom>
            <a:avLst/>
            <a:gdLst>
              <a:gd name="connsiteX0" fmla="*/ 0 w 1152002"/>
              <a:gd name="connsiteY0" fmla="*/ 576001 h 1152002"/>
              <a:gd name="connsiteX1" fmla="*/ 576001 w 1152002"/>
              <a:gd name="connsiteY1" fmla="*/ 0 h 1152002"/>
              <a:gd name="connsiteX2" fmla="*/ 1152002 w 1152002"/>
              <a:gd name="connsiteY2" fmla="*/ 576001 h 1152002"/>
              <a:gd name="connsiteX3" fmla="*/ 576001 w 1152002"/>
              <a:gd name="connsiteY3" fmla="*/ 1152002 h 1152002"/>
              <a:gd name="connsiteX4" fmla="*/ 0 w 1152002"/>
              <a:gd name="connsiteY4" fmla="*/ 576001 h 115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002" h="1152002">
                <a:moveTo>
                  <a:pt x="0" y="576001"/>
                </a:moveTo>
                <a:cubicBezTo>
                  <a:pt x="0" y="257884"/>
                  <a:pt x="257884" y="0"/>
                  <a:pt x="576001" y="0"/>
                </a:cubicBezTo>
                <a:cubicBezTo>
                  <a:pt x="894118" y="0"/>
                  <a:pt x="1152002" y="257884"/>
                  <a:pt x="1152002" y="576001"/>
                </a:cubicBezTo>
                <a:cubicBezTo>
                  <a:pt x="1152002" y="894118"/>
                  <a:pt x="894118" y="1152002"/>
                  <a:pt x="576001" y="1152002"/>
                </a:cubicBezTo>
                <a:cubicBezTo>
                  <a:pt x="257884" y="1152002"/>
                  <a:pt x="0" y="894118"/>
                  <a:pt x="0" y="576001"/>
                </a:cubicBezTo>
                <a:close/>
              </a:path>
            </a:pathLst>
          </a:custGeom>
          <a:solidFill>
            <a:srgbClr val="7B68A1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2" tIns="185852" rIns="185852" bIns="185852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700" kern="120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6" name="Freeform 39"/>
          <p:cNvSpPr>
            <a:spLocks noChangeAspect="1" noEditPoints="1"/>
          </p:cNvSpPr>
          <p:nvPr/>
        </p:nvSpPr>
        <p:spPr bwMode="auto">
          <a:xfrm>
            <a:off x="3847978" y="3738407"/>
            <a:ext cx="323026" cy="426051"/>
          </a:xfrm>
          <a:custGeom>
            <a:avLst/>
            <a:gdLst>
              <a:gd name="T0" fmla="*/ 256 w 256"/>
              <a:gd name="T1" fmla="*/ 48 h 336"/>
              <a:gd name="T2" fmla="*/ 208 w 256"/>
              <a:gd name="T3" fmla="*/ 0 h 336"/>
              <a:gd name="T4" fmla="*/ 160 w 256"/>
              <a:gd name="T5" fmla="*/ 48 h 336"/>
              <a:gd name="T6" fmla="*/ 188 w 256"/>
              <a:gd name="T7" fmla="*/ 92 h 336"/>
              <a:gd name="T8" fmla="*/ 122 w 256"/>
              <a:gd name="T9" fmla="*/ 150 h 336"/>
              <a:gd name="T10" fmla="*/ 67 w 256"/>
              <a:gd name="T11" fmla="*/ 174 h 336"/>
              <a:gd name="T12" fmla="*/ 67 w 256"/>
              <a:gd name="T13" fmla="*/ 92 h 336"/>
              <a:gd name="T14" fmla="*/ 96 w 256"/>
              <a:gd name="T15" fmla="*/ 48 h 336"/>
              <a:gd name="T16" fmla="*/ 48 w 256"/>
              <a:gd name="T17" fmla="*/ 0 h 336"/>
              <a:gd name="T18" fmla="*/ 0 w 256"/>
              <a:gd name="T19" fmla="*/ 48 h 336"/>
              <a:gd name="T20" fmla="*/ 29 w 256"/>
              <a:gd name="T21" fmla="*/ 92 h 336"/>
              <a:gd name="T22" fmla="*/ 29 w 256"/>
              <a:gd name="T23" fmla="*/ 244 h 336"/>
              <a:gd name="T24" fmla="*/ 0 w 256"/>
              <a:gd name="T25" fmla="*/ 288 h 336"/>
              <a:gd name="T26" fmla="*/ 48 w 256"/>
              <a:gd name="T27" fmla="*/ 336 h 336"/>
              <a:gd name="T28" fmla="*/ 96 w 256"/>
              <a:gd name="T29" fmla="*/ 288 h 336"/>
              <a:gd name="T30" fmla="*/ 68 w 256"/>
              <a:gd name="T31" fmla="*/ 244 h 336"/>
              <a:gd name="T32" fmla="*/ 133 w 256"/>
              <a:gd name="T33" fmla="*/ 186 h 336"/>
              <a:gd name="T34" fmla="*/ 226 w 256"/>
              <a:gd name="T35" fmla="*/ 92 h 336"/>
              <a:gd name="T36" fmla="*/ 256 w 256"/>
              <a:gd name="T37" fmla="*/ 48 h 336"/>
              <a:gd name="T38" fmla="*/ 20 w 256"/>
              <a:gd name="T39" fmla="*/ 48 h 336"/>
              <a:gd name="T40" fmla="*/ 48 w 256"/>
              <a:gd name="T41" fmla="*/ 20 h 336"/>
              <a:gd name="T42" fmla="*/ 75 w 256"/>
              <a:gd name="T43" fmla="*/ 48 h 336"/>
              <a:gd name="T44" fmla="*/ 48 w 256"/>
              <a:gd name="T45" fmla="*/ 76 h 336"/>
              <a:gd name="T46" fmla="*/ 20 w 256"/>
              <a:gd name="T47" fmla="*/ 48 h 336"/>
              <a:gd name="T48" fmla="*/ 48 w 256"/>
              <a:gd name="T49" fmla="*/ 316 h 336"/>
              <a:gd name="T50" fmla="*/ 20 w 256"/>
              <a:gd name="T51" fmla="*/ 288 h 336"/>
              <a:gd name="T52" fmla="*/ 48 w 256"/>
              <a:gd name="T53" fmla="*/ 260 h 336"/>
              <a:gd name="T54" fmla="*/ 75 w 256"/>
              <a:gd name="T55" fmla="*/ 288 h 336"/>
              <a:gd name="T56" fmla="*/ 48 w 256"/>
              <a:gd name="T57" fmla="*/ 316 h 336"/>
              <a:gd name="T58" fmla="*/ 208 w 256"/>
              <a:gd name="T59" fmla="*/ 76 h 336"/>
              <a:gd name="T60" fmla="*/ 180 w 256"/>
              <a:gd name="T61" fmla="*/ 48 h 336"/>
              <a:gd name="T62" fmla="*/ 208 w 256"/>
              <a:gd name="T63" fmla="*/ 20 h 336"/>
              <a:gd name="T64" fmla="*/ 235 w 256"/>
              <a:gd name="T65" fmla="*/ 48 h 336"/>
              <a:gd name="T66" fmla="*/ 208 w 256"/>
              <a:gd name="T67" fmla="*/ 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6" h="336">
                <a:moveTo>
                  <a:pt x="256" y="48"/>
                </a:moveTo>
                <a:cubicBezTo>
                  <a:pt x="256" y="21"/>
                  <a:pt x="234" y="0"/>
                  <a:pt x="208" y="0"/>
                </a:cubicBezTo>
                <a:cubicBezTo>
                  <a:pt x="181" y="0"/>
                  <a:pt x="160" y="21"/>
                  <a:pt x="160" y="48"/>
                </a:cubicBezTo>
                <a:cubicBezTo>
                  <a:pt x="160" y="67"/>
                  <a:pt x="171" y="84"/>
                  <a:pt x="188" y="92"/>
                </a:cubicBezTo>
                <a:cubicBezTo>
                  <a:pt x="183" y="131"/>
                  <a:pt x="158" y="138"/>
                  <a:pt x="122" y="150"/>
                </a:cubicBezTo>
                <a:cubicBezTo>
                  <a:pt x="105" y="155"/>
                  <a:pt x="84" y="162"/>
                  <a:pt x="67" y="174"/>
                </a:cubicBezTo>
                <a:cubicBezTo>
                  <a:pt x="67" y="92"/>
                  <a:pt x="67" y="92"/>
                  <a:pt x="67" y="92"/>
                </a:cubicBezTo>
                <a:cubicBezTo>
                  <a:pt x="84" y="85"/>
                  <a:pt x="96" y="68"/>
                  <a:pt x="96" y="48"/>
                </a:cubicBezTo>
                <a:cubicBezTo>
                  <a:pt x="96" y="21"/>
                  <a:pt x="74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68"/>
                  <a:pt x="12" y="85"/>
                  <a:pt x="29" y="92"/>
                </a:cubicBezTo>
                <a:cubicBezTo>
                  <a:pt x="29" y="244"/>
                  <a:pt x="29" y="244"/>
                  <a:pt x="29" y="244"/>
                </a:cubicBezTo>
                <a:cubicBezTo>
                  <a:pt x="12" y="251"/>
                  <a:pt x="0" y="268"/>
                  <a:pt x="0" y="288"/>
                </a:cubicBezTo>
                <a:cubicBezTo>
                  <a:pt x="0" y="314"/>
                  <a:pt x="21" y="336"/>
                  <a:pt x="48" y="336"/>
                </a:cubicBezTo>
                <a:cubicBezTo>
                  <a:pt x="74" y="336"/>
                  <a:pt x="96" y="314"/>
                  <a:pt x="96" y="288"/>
                </a:cubicBezTo>
                <a:cubicBezTo>
                  <a:pt x="96" y="268"/>
                  <a:pt x="84" y="252"/>
                  <a:pt x="68" y="244"/>
                </a:cubicBezTo>
                <a:cubicBezTo>
                  <a:pt x="72" y="205"/>
                  <a:pt x="97" y="197"/>
                  <a:pt x="133" y="186"/>
                </a:cubicBezTo>
                <a:cubicBezTo>
                  <a:pt x="170" y="175"/>
                  <a:pt x="220" y="159"/>
                  <a:pt x="226" y="92"/>
                </a:cubicBezTo>
                <a:cubicBezTo>
                  <a:pt x="244" y="85"/>
                  <a:pt x="256" y="68"/>
                  <a:pt x="256" y="48"/>
                </a:cubicBezTo>
                <a:close/>
                <a:moveTo>
                  <a:pt x="20" y="48"/>
                </a:moveTo>
                <a:cubicBezTo>
                  <a:pt x="20" y="33"/>
                  <a:pt x="32" y="20"/>
                  <a:pt x="48" y="20"/>
                </a:cubicBezTo>
                <a:cubicBezTo>
                  <a:pt x="63" y="20"/>
                  <a:pt x="75" y="33"/>
                  <a:pt x="75" y="48"/>
                </a:cubicBezTo>
                <a:cubicBezTo>
                  <a:pt x="75" y="63"/>
                  <a:pt x="63" y="76"/>
                  <a:pt x="48" y="76"/>
                </a:cubicBezTo>
                <a:cubicBezTo>
                  <a:pt x="32" y="76"/>
                  <a:pt x="20" y="63"/>
                  <a:pt x="20" y="48"/>
                </a:cubicBezTo>
                <a:close/>
                <a:moveTo>
                  <a:pt x="48" y="316"/>
                </a:moveTo>
                <a:cubicBezTo>
                  <a:pt x="32" y="316"/>
                  <a:pt x="20" y="303"/>
                  <a:pt x="20" y="288"/>
                </a:cubicBezTo>
                <a:cubicBezTo>
                  <a:pt x="20" y="273"/>
                  <a:pt x="32" y="260"/>
                  <a:pt x="48" y="260"/>
                </a:cubicBezTo>
                <a:cubicBezTo>
                  <a:pt x="63" y="260"/>
                  <a:pt x="75" y="273"/>
                  <a:pt x="75" y="288"/>
                </a:cubicBezTo>
                <a:cubicBezTo>
                  <a:pt x="75" y="303"/>
                  <a:pt x="63" y="316"/>
                  <a:pt x="48" y="316"/>
                </a:cubicBezTo>
                <a:close/>
                <a:moveTo>
                  <a:pt x="208" y="76"/>
                </a:moveTo>
                <a:cubicBezTo>
                  <a:pt x="192" y="76"/>
                  <a:pt x="180" y="63"/>
                  <a:pt x="180" y="48"/>
                </a:cubicBezTo>
                <a:cubicBezTo>
                  <a:pt x="180" y="33"/>
                  <a:pt x="192" y="20"/>
                  <a:pt x="208" y="20"/>
                </a:cubicBezTo>
                <a:cubicBezTo>
                  <a:pt x="223" y="20"/>
                  <a:pt x="235" y="33"/>
                  <a:pt x="235" y="48"/>
                </a:cubicBezTo>
                <a:cubicBezTo>
                  <a:pt x="235" y="63"/>
                  <a:pt x="223" y="76"/>
                  <a:pt x="208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7" name="Freeform 2"/>
          <p:cNvSpPr/>
          <p:nvPr/>
        </p:nvSpPr>
        <p:spPr>
          <a:xfrm>
            <a:off x="6778007" y="3579170"/>
            <a:ext cx="2017017" cy="744527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600" y="4835"/>
                  <a:pt x="21600" y="10800"/>
                </a:cubicBezTo>
                <a:cubicBezTo>
                  <a:pt x="21600" y="16765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solidFill>
            <a:srgbClr val="7B68A1"/>
          </a:solidFill>
          <a:ln>
            <a:noFill/>
          </a:ln>
        </p:spPr>
        <p:style>
          <a:lnRef idx="2">
            <a:schemeClr val="accent3">
              <a:tint val="40000"/>
              <a:alpha val="90000"/>
              <a:hueOff val="230682"/>
              <a:satOff val="33626"/>
              <a:lumOff val="2509"/>
              <a:alphaOff val="0"/>
            </a:schemeClr>
          </a:lnRef>
          <a:fillRef idx="1">
            <a:schemeClr val="accent3">
              <a:tint val="40000"/>
              <a:alpha val="90000"/>
              <a:hueOff val="230682"/>
              <a:satOff val="33626"/>
              <a:lumOff val="2509"/>
              <a:alphaOff val="0"/>
            </a:schemeClr>
          </a:fillRef>
          <a:effectRef idx="0">
            <a:schemeClr val="accent3">
              <a:tint val="40000"/>
              <a:alpha val="90000"/>
              <a:hueOff val="230682"/>
              <a:satOff val="33626"/>
              <a:lumOff val="250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2137" tIns="121839" rIns="280904" bIns="121839" numCol="1" spcCol="1270" anchor="ctr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id-ID" sz="16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charset="0"/>
              <a:ea typeface="楷体" charset="0"/>
              <a:cs typeface="楷体" charset="0"/>
            </a:endParaRP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id-ID" sz="1600" kern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8" name="Freeform 9"/>
          <p:cNvSpPr/>
          <p:nvPr/>
        </p:nvSpPr>
        <p:spPr>
          <a:xfrm>
            <a:off x="6188675" y="3375432"/>
            <a:ext cx="1152002" cy="1152002"/>
          </a:xfrm>
          <a:custGeom>
            <a:avLst/>
            <a:gdLst>
              <a:gd name="connsiteX0" fmla="*/ 0 w 1152002"/>
              <a:gd name="connsiteY0" fmla="*/ 576001 h 1152002"/>
              <a:gd name="connsiteX1" fmla="*/ 576001 w 1152002"/>
              <a:gd name="connsiteY1" fmla="*/ 0 h 1152002"/>
              <a:gd name="connsiteX2" fmla="*/ 1152002 w 1152002"/>
              <a:gd name="connsiteY2" fmla="*/ 576001 h 1152002"/>
              <a:gd name="connsiteX3" fmla="*/ 576001 w 1152002"/>
              <a:gd name="connsiteY3" fmla="*/ 1152002 h 1152002"/>
              <a:gd name="connsiteX4" fmla="*/ 0 w 1152002"/>
              <a:gd name="connsiteY4" fmla="*/ 576001 h 115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002" h="1152002">
                <a:moveTo>
                  <a:pt x="0" y="576001"/>
                </a:moveTo>
                <a:cubicBezTo>
                  <a:pt x="0" y="257884"/>
                  <a:pt x="257884" y="0"/>
                  <a:pt x="576001" y="0"/>
                </a:cubicBezTo>
                <a:cubicBezTo>
                  <a:pt x="894118" y="0"/>
                  <a:pt x="1152002" y="257884"/>
                  <a:pt x="1152002" y="576001"/>
                </a:cubicBezTo>
                <a:cubicBezTo>
                  <a:pt x="1152002" y="894118"/>
                  <a:pt x="894118" y="1152002"/>
                  <a:pt x="576001" y="1152002"/>
                </a:cubicBezTo>
                <a:cubicBezTo>
                  <a:pt x="257884" y="1152002"/>
                  <a:pt x="0" y="894118"/>
                  <a:pt x="0" y="576001"/>
                </a:cubicBezTo>
                <a:close/>
              </a:path>
            </a:pathLst>
          </a:custGeom>
          <a:solidFill>
            <a:srgbClr val="7B68A1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337438"/>
              <a:satOff val="17272"/>
              <a:lumOff val="7255"/>
              <a:alphaOff val="0"/>
            </a:schemeClr>
          </a:fillRef>
          <a:effectRef idx="0">
            <a:schemeClr val="accent3">
              <a:hueOff val="337438"/>
              <a:satOff val="17272"/>
              <a:lumOff val="7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2" tIns="185852" rIns="185852" bIns="185852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700" kern="120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9" name="Freeform 29"/>
          <p:cNvSpPr>
            <a:spLocks noChangeAspect="1" noEditPoints="1"/>
          </p:cNvSpPr>
          <p:nvPr/>
        </p:nvSpPr>
        <p:spPr bwMode="auto">
          <a:xfrm>
            <a:off x="6559675" y="3710719"/>
            <a:ext cx="410001" cy="426051"/>
          </a:xfrm>
          <a:custGeom>
            <a:avLst/>
            <a:gdLst>
              <a:gd name="T0" fmla="*/ 320 w 357"/>
              <a:gd name="T1" fmla="*/ 129 h 371"/>
              <a:gd name="T2" fmla="*/ 212 w 357"/>
              <a:gd name="T3" fmla="*/ 10 h 371"/>
              <a:gd name="T4" fmla="*/ 23 w 357"/>
              <a:gd name="T5" fmla="*/ 201 h 371"/>
              <a:gd name="T6" fmla="*/ 7 w 357"/>
              <a:gd name="T7" fmla="*/ 257 h 371"/>
              <a:gd name="T8" fmla="*/ 59 w 357"/>
              <a:gd name="T9" fmla="*/ 285 h 371"/>
              <a:gd name="T10" fmla="*/ 74 w 357"/>
              <a:gd name="T11" fmla="*/ 280 h 371"/>
              <a:gd name="T12" fmla="*/ 106 w 357"/>
              <a:gd name="T13" fmla="*/ 299 h 371"/>
              <a:gd name="T14" fmla="*/ 129 w 357"/>
              <a:gd name="T15" fmla="*/ 352 h 371"/>
              <a:gd name="T16" fmla="*/ 151 w 357"/>
              <a:gd name="T17" fmla="*/ 368 h 371"/>
              <a:gd name="T18" fmla="*/ 192 w 357"/>
              <a:gd name="T19" fmla="*/ 353 h 371"/>
              <a:gd name="T20" fmla="*/ 201 w 357"/>
              <a:gd name="T21" fmla="*/ 334 h 371"/>
              <a:gd name="T22" fmla="*/ 181 w 357"/>
              <a:gd name="T23" fmla="*/ 317 h 371"/>
              <a:gd name="T24" fmla="*/ 162 w 357"/>
              <a:gd name="T25" fmla="*/ 274 h 371"/>
              <a:gd name="T26" fmla="*/ 182 w 357"/>
              <a:gd name="T27" fmla="*/ 252 h 371"/>
              <a:gd name="T28" fmla="*/ 331 w 357"/>
              <a:gd name="T29" fmla="*/ 288 h 371"/>
              <a:gd name="T30" fmla="*/ 320 w 357"/>
              <a:gd name="T31" fmla="*/ 129 h 371"/>
              <a:gd name="T32" fmla="*/ 309 w 357"/>
              <a:gd name="T33" fmla="*/ 249 h 371"/>
              <a:gd name="T34" fmla="*/ 240 w 357"/>
              <a:gd name="T35" fmla="*/ 164 h 371"/>
              <a:gd name="T36" fmla="*/ 225 w 357"/>
              <a:gd name="T37" fmla="*/ 52 h 371"/>
              <a:gd name="T38" fmla="*/ 292 w 357"/>
              <a:gd name="T39" fmla="*/ 143 h 371"/>
              <a:gd name="T40" fmla="*/ 309 w 357"/>
              <a:gd name="T41" fmla="*/ 249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7" h="371">
                <a:moveTo>
                  <a:pt x="320" y="129"/>
                </a:moveTo>
                <a:cubicBezTo>
                  <a:pt x="289" y="56"/>
                  <a:pt x="238" y="0"/>
                  <a:pt x="212" y="10"/>
                </a:cubicBezTo>
                <a:cubicBezTo>
                  <a:pt x="168" y="28"/>
                  <a:pt x="238" y="113"/>
                  <a:pt x="23" y="201"/>
                </a:cubicBezTo>
                <a:cubicBezTo>
                  <a:pt x="4" y="208"/>
                  <a:pt x="0" y="239"/>
                  <a:pt x="7" y="257"/>
                </a:cubicBezTo>
                <a:cubicBezTo>
                  <a:pt x="15" y="275"/>
                  <a:pt x="41" y="293"/>
                  <a:pt x="59" y="285"/>
                </a:cubicBezTo>
                <a:cubicBezTo>
                  <a:pt x="62" y="284"/>
                  <a:pt x="74" y="280"/>
                  <a:pt x="74" y="280"/>
                </a:cubicBezTo>
                <a:cubicBezTo>
                  <a:pt x="87" y="298"/>
                  <a:pt x="101" y="287"/>
                  <a:pt x="106" y="299"/>
                </a:cubicBezTo>
                <a:cubicBezTo>
                  <a:pt x="112" y="312"/>
                  <a:pt x="125" y="342"/>
                  <a:pt x="129" y="352"/>
                </a:cubicBezTo>
                <a:cubicBezTo>
                  <a:pt x="134" y="362"/>
                  <a:pt x="144" y="371"/>
                  <a:pt x="151" y="368"/>
                </a:cubicBezTo>
                <a:cubicBezTo>
                  <a:pt x="158" y="366"/>
                  <a:pt x="182" y="356"/>
                  <a:pt x="192" y="353"/>
                </a:cubicBezTo>
                <a:cubicBezTo>
                  <a:pt x="201" y="349"/>
                  <a:pt x="203" y="341"/>
                  <a:pt x="201" y="334"/>
                </a:cubicBezTo>
                <a:cubicBezTo>
                  <a:pt x="197" y="327"/>
                  <a:pt x="185" y="325"/>
                  <a:pt x="181" y="317"/>
                </a:cubicBezTo>
                <a:cubicBezTo>
                  <a:pt x="178" y="309"/>
                  <a:pt x="166" y="282"/>
                  <a:pt x="162" y="274"/>
                </a:cubicBezTo>
                <a:cubicBezTo>
                  <a:pt x="158" y="262"/>
                  <a:pt x="168" y="253"/>
                  <a:pt x="182" y="252"/>
                </a:cubicBezTo>
                <a:cubicBezTo>
                  <a:pt x="280" y="241"/>
                  <a:pt x="298" y="302"/>
                  <a:pt x="331" y="288"/>
                </a:cubicBezTo>
                <a:cubicBezTo>
                  <a:pt x="357" y="278"/>
                  <a:pt x="352" y="203"/>
                  <a:pt x="320" y="129"/>
                </a:cubicBezTo>
                <a:close/>
                <a:moveTo>
                  <a:pt x="309" y="249"/>
                </a:moveTo>
                <a:cubicBezTo>
                  <a:pt x="303" y="251"/>
                  <a:pt x="265" y="221"/>
                  <a:pt x="240" y="164"/>
                </a:cubicBezTo>
                <a:cubicBezTo>
                  <a:pt x="216" y="106"/>
                  <a:pt x="219" y="54"/>
                  <a:pt x="225" y="52"/>
                </a:cubicBezTo>
                <a:cubicBezTo>
                  <a:pt x="230" y="49"/>
                  <a:pt x="268" y="86"/>
                  <a:pt x="292" y="143"/>
                </a:cubicBezTo>
                <a:cubicBezTo>
                  <a:pt x="317" y="201"/>
                  <a:pt x="315" y="247"/>
                  <a:pt x="309" y="2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9555572" y="3579170"/>
            <a:ext cx="2269560" cy="744527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600" y="4835"/>
                  <a:pt x="21600" y="10800"/>
                </a:cubicBezTo>
                <a:cubicBezTo>
                  <a:pt x="21600" y="16765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solidFill>
            <a:srgbClr val="7B68A1"/>
          </a:solidFill>
          <a:ln>
            <a:noFill/>
          </a:ln>
        </p:spPr>
        <p:style>
          <a:lnRef idx="2">
            <a:schemeClr val="accent3">
              <a:tint val="40000"/>
              <a:alpha val="90000"/>
              <a:hueOff val="230682"/>
              <a:satOff val="33626"/>
              <a:lumOff val="2509"/>
              <a:alphaOff val="0"/>
            </a:schemeClr>
          </a:lnRef>
          <a:fillRef idx="1">
            <a:schemeClr val="accent3">
              <a:tint val="40000"/>
              <a:alpha val="90000"/>
              <a:hueOff val="230682"/>
              <a:satOff val="33626"/>
              <a:lumOff val="2509"/>
              <a:alphaOff val="0"/>
            </a:schemeClr>
          </a:fillRef>
          <a:effectRef idx="0">
            <a:schemeClr val="accent3">
              <a:tint val="40000"/>
              <a:alpha val="90000"/>
              <a:hueOff val="230682"/>
              <a:satOff val="33626"/>
              <a:lumOff val="250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2137" tIns="121839" rIns="280904" bIns="121839" numCol="1" spcCol="1270" anchor="ctr" anchorCtr="0">
            <a:noAutofit/>
          </a:bodyPr>
          <a:lstStyle/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id-ID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charset="0"/>
              <a:ea typeface="楷体" charset="0"/>
              <a:cs typeface="楷体" charset="0"/>
            </a:endParaRP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id-ID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1" name="Freeform 13"/>
          <p:cNvSpPr/>
          <p:nvPr/>
        </p:nvSpPr>
        <p:spPr>
          <a:xfrm>
            <a:off x="8945880" y="3375432"/>
            <a:ext cx="1152002" cy="1152002"/>
          </a:xfrm>
          <a:custGeom>
            <a:avLst/>
            <a:gdLst>
              <a:gd name="connsiteX0" fmla="*/ 0 w 1152002"/>
              <a:gd name="connsiteY0" fmla="*/ 576001 h 1152002"/>
              <a:gd name="connsiteX1" fmla="*/ 576001 w 1152002"/>
              <a:gd name="connsiteY1" fmla="*/ 0 h 1152002"/>
              <a:gd name="connsiteX2" fmla="*/ 1152002 w 1152002"/>
              <a:gd name="connsiteY2" fmla="*/ 576001 h 1152002"/>
              <a:gd name="connsiteX3" fmla="*/ 576001 w 1152002"/>
              <a:gd name="connsiteY3" fmla="*/ 1152002 h 1152002"/>
              <a:gd name="connsiteX4" fmla="*/ 0 w 1152002"/>
              <a:gd name="connsiteY4" fmla="*/ 576001 h 115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002" h="1152002">
                <a:moveTo>
                  <a:pt x="0" y="576001"/>
                </a:moveTo>
                <a:cubicBezTo>
                  <a:pt x="0" y="257884"/>
                  <a:pt x="257884" y="0"/>
                  <a:pt x="576001" y="0"/>
                </a:cubicBezTo>
                <a:cubicBezTo>
                  <a:pt x="894118" y="0"/>
                  <a:pt x="1152002" y="257884"/>
                  <a:pt x="1152002" y="576001"/>
                </a:cubicBezTo>
                <a:cubicBezTo>
                  <a:pt x="1152002" y="894118"/>
                  <a:pt x="894118" y="1152002"/>
                  <a:pt x="576001" y="1152002"/>
                </a:cubicBezTo>
                <a:cubicBezTo>
                  <a:pt x="257884" y="1152002"/>
                  <a:pt x="0" y="894118"/>
                  <a:pt x="0" y="576001"/>
                </a:cubicBezTo>
                <a:close/>
              </a:path>
            </a:pathLst>
          </a:custGeom>
          <a:solidFill>
            <a:srgbClr val="7B68A1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674876"/>
              <a:satOff val="34544"/>
              <a:lumOff val="14510"/>
              <a:alphaOff val="0"/>
            </a:schemeClr>
          </a:fillRef>
          <a:effectRef idx="0">
            <a:schemeClr val="accent3">
              <a:hueOff val="674876"/>
              <a:satOff val="34544"/>
              <a:lumOff val="1451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2" tIns="185852" rIns="185852" bIns="185852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700" kern="120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2" name="Freeform 54"/>
          <p:cNvSpPr>
            <a:spLocks noChangeAspect="1" noEditPoints="1"/>
          </p:cNvSpPr>
          <p:nvPr/>
        </p:nvSpPr>
        <p:spPr bwMode="auto">
          <a:xfrm>
            <a:off x="9294886" y="3699936"/>
            <a:ext cx="453989" cy="456378"/>
          </a:xfrm>
          <a:custGeom>
            <a:avLst/>
            <a:gdLst>
              <a:gd name="T0" fmla="*/ 381 w 402"/>
              <a:gd name="T1" fmla="*/ 10 h 404"/>
              <a:gd name="T2" fmla="*/ 365 w 402"/>
              <a:gd name="T3" fmla="*/ 3 h 404"/>
              <a:gd name="T4" fmla="*/ 358 w 402"/>
              <a:gd name="T5" fmla="*/ 18 h 404"/>
              <a:gd name="T6" fmla="*/ 312 w 402"/>
              <a:gd name="T7" fmla="*/ 133 h 404"/>
              <a:gd name="T8" fmla="*/ 301 w 402"/>
              <a:gd name="T9" fmla="*/ 116 h 404"/>
              <a:gd name="T10" fmla="*/ 282 w 402"/>
              <a:gd name="T11" fmla="*/ 106 h 404"/>
              <a:gd name="T12" fmla="*/ 219 w 402"/>
              <a:gd name="T13" fmla="*/ 107 h 404"/>
              <a:gd name="T14" fmla="*/ 197 w 402"/>
              <a:gd name="T15" fmla="*/ 113 h 404"/>
              <a:gd name="T16" fmla="*/ 11 w 402"/>
              <a:gd name="T17" fmla="*/ 245 h 404"/>
              <a:gd name="T18" fmla="*/ 6 w 402"/>
              <a:gd name="T19" fmla="*/ 273 h 404"/>
              <a:gd name="T20" fmla="*/ 91 w 402"/>
              <a:gd name="T21" fmla="*/ 395 h 404"/>
              <a:gd name="T22" fmla="*/ 116 w 402"/>
              <a:gd name="T23" fmla="*/ 397 h 404"/>
              <a:gd name="T24" fmla="*/ 302 w 402"/>
              <a:gd name="T25" fmla="*/ 265 h 404"/>
              <a:gd name="T26" fmla="*/ 316 w 402"/>
              <a:gd name="T27" fmla="*/ 247 h 404"/>
              <a:gd name="T28" fmla="*/ 336 w 402"/>
              <a:gd name="T29" fmla="*/ 184 h 404"/>
              <a:gd name="T30" fmla="*/ 333 w 402"/>
              <a:gd name="T31" fmla="*/ 163 h 404"/>
              <a:gd name="T32" fmla="*/ 326 w 402"/>
              <a:gd name="T33" fmla="*/ 153 h 404"/>
              <a:gd name="T34" fmla="*/ 381 w 402"/>
              <a:gd name="T35" fmla="*/ 10 h 404"/>
              <a:gd name="T36" fmla="*/ 294 w 402"/>
              <a:gd name="T37" fmla="*/ 197 h 404"/>
              <a:gd name="T38" fmla="*/ 250 w 402"/>
              <a:gd name="T39" fmla="*/ 189 h 404"/>
              <a:gd name="T40" fmla="*/ 258 w 402"/>
              <a:gd name="T41" fmla="*/ 144 h 404"/>
              <a:gd name="T42" fmla="*/ 295 w 402"/>
              <a:gd name="T43" fmla="*/ 145 h 404"/>
              <a:gd name="T44" fmla="*/ 285 w 402"/>
              <a:gd name="T45" fmla="*/ 150 h 404"/>
              <a:gd name="T46" fmla="*/ 279 w 402"/>
              <a:gd name="T47" fmla="*/ 166 h 404"/>
              <a:gd name="T48" fmla="*/ 290 w 402"/>
              <a:gd name="T49" fmla="*/ 173 h 404"/>
              <a:gd name="T50" fmla="*/ 295 w 402"/>
              <a:gd name="T51" fmla="*/ 172 h 404"/>
              <a:gd name="T52" fmla="*/ 307 w 402"/>
              <a:gd name="T53" fmla="*/ 165 h 404"/>
              <a:gd name="T54" fmla="*/ 294 w 402"/>
              <a:gd name="T55" fmla="*/ 197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2" h="404">
                <a:moveTo>
                  <a:pt x="381" y="10"/>
                </a:moveTo>
                <a:cubicBezTo>
                  <a:pt x="378" y="4"/>
                  <a:pt x="372" y="0"/>
                  <a:pt x="365" y="3"/>
                </a:cubicBezTo>
                <a:cubicBezTo>
                  <a:pt x="359" y="5"/>
                  <a:pt x="356" y="12"/>
                  <a:pt x="358" y="18"/>
                </a:cubicBezTo>
                <a:cubicBezTo>
                  <a:pt x="376" y="71"/>
                  <a:pt x="340" y="111"/>
                  <a:pt x="312" y="133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297" y="111"/>
                  <a:pt x="289" y="106"/>
                  <a:pt x="282" y="106"/>
                </a:cubicBezTo>
                <a:cubicBezTo>
                  <a:pt x="219" y="107"/>
                  <a:pt x="219" y="107"/>
                  <a:pt x="219" y="107"/>
                </a:cubicBezTo>
                <a:cubicBezTo>
                  <a:pt x="212" y="106"/>
                  <a:pt x="203" y="109"/>
                  <a:pt x="197" y="113"/>
                </a:cubicBezTo>
                <a:cubicBezTo>
                  <a:pt x="11" y="245"/>
                  <a:pt x="11" y="245"/>
                  <a:pt x="11" y="245"/>
                </a:cubicBezTo>
                <a:cubicBezTo>
                  <a:pt x="2" y="251"/>
                  <a:pt x="0" y="264"/>
                  <a:pt x="6" y="273"/>
                </a:cubicBezTo>
                <a:cubicBezTo>
                  <a:pt x="91" y="395"/>
                  <a:pt x="91" y="395"/>
                  <a:pt x="91" y="395"/>
                </a:cubicBezTo>
                <a:cubicBezTo>
                  <a:pt x="97" y="404"/>
                  <a:pt x="107" y="403"/>
                  <a:pt x="116" y="397"/>
                </a:cubicBezTo>
                <a:cubicBezTo>
                  <a:pt x="302" y="265"/>
                  <a:pt x="302" y="265"/>
                  <a:pt x="302" y="265"/>
                </a:cubicBezTo>
                <a:cubicBezTo>
                  <a:pt x="308" y="261"/>
                  <a:pt x="314" y="253"/>
                  <a:pt x="316" y="247"/>
                </a:cubicBezTo>
                <a:cubicBezTo>
                  <a:pt x="336" y="184"/>
                  <a:pt x="336" y="184"/>
                  <a:pt x="336" y="184"/>
                </a:cubicBezTo>
                <a:cubicBezTo>
                  <a:pt x="338" y="178"/>
                  <a:pt x="337" y="168"/>
                  <a:pt x="333" y="163"/>
                </a:cubicBezTo>
                <a:cubicBezTo>
                  <a:pt x="326" y="153"/>
                  <a:pt x="326" y="153"/>
                  <a:pt x="326" y="153"/>
                </a:cubicBezTo>
                <a:cubicBezTo>
                  <a:pt x="363" y="124"/>
                  <a:pt x="402" y="73"/>
                  <a:pt x="381" y="10"/>
                </a:cubicBezTo>
                <a:close/>
                <a:moveTo>
                  <a:pt x="294" y="197"/>
                </a:moveTo>
                <a:cubicBezTo>
                  <a:pt x="280" y="207"/>
                  <a:pt x="260" y="204"/>
                  <a:pt x="250" y="189"/>
                </a:cubicBezTo>
                <a:cubicBezTo>
                  <a:pt x="240" y="175"/>
                  <a:pt x="243" y="155"/>
                  <a:pt x="258" y="144"/>
                </a:cubicBezTo>
                <a:cubicBezTo>
                  <a:pt x="269" y="136"/>
                  <a:pt x="284" y="137"/>
                  <a:pt x="295" y="145"/>
                </a:cubicBezTo>
                <a:cubicBezTo>
                  <a:pt x="289" y="148"/>
                  <a:pt x="285" y="150"/>
                  <a:pt x="285" y="150"/>
                </a:cubicBezTo>
                <a:cubicBezTo>
                  <a:pt x="279" y="153"/>
                  <a:pt x="276" y="160"/>
                  <a:pt x="279" y="166"/>
                </a:cubicBezTo>
                <a:cubicBezTo>
                  <a:pt x="281" y="171"/>
                  <a:pt x="285" y="173"/>
                  <a:pt x="290" y="173"/>
                </a:cubicBezTo>
                <a:cubicBezTo>
                  <a:pt x="292" y="173"/>
                  <a:pt x="293" y="173"/>
                  <a:pt x="295" y="172"/>
                </a:cubicBezTo>
                <a:cubicBezTo>
                  <a:pt x="299" y="170"/>
                  <a:pt x="303" y="168"/>
                  <a:pt x="307" y="165"/>
                </a:cubicBezTo>
                <a:cubicBezTo>
                  <a:pt x="309" y="177"/>
                  <a:pt x="304" y="190"/>
                  <a:pt x="294" y="1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楷体" charset="0"/>
              <a:ea typeface="楷体" charset="0"/>
              <a:cs typeface="楷体" charset="0"/>
            </a:endParaRPr>
          </a:p>
        </p:txBody>
      </p:sp>
      <p:cxnSp>
        <p:nvCxnSpPr>
          <p:cNvPr id="13" name="Straight Connector 18"/>
          <p:cNvCxnSpPr/>
          <p:nvPr/>
        </p:nvCxnSpPr>
        <p:spPr>
          <a:xfrm>
            <a:off x="4006995" y="4588936"/>
            <a:ext cx="0" cy="395692"/>
          </a:xfrm>
          <a:prstGeom prst="line">
            <a:avLst/>
          </a:prstGeom>
          <a:ln w="25400" cmpd="sng">
            <a:solidFill>
              <a:srgbClr val="3E4E66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9"/>
          <p:cNvCxnSpPr/>
          <p:nvPr/>
        </p:nvCxnSpPr>
        <p:spPr>
          <a:xfrm>
            <a:off x="6778008" y="4588936"/>
            <a:ext cx="0" cy="395692"/>
          </a:xfrm>
          <a:prstGeom prst="line">
            <a:avLst/>
          </a:prstGeom>
          <a:ln w="25400" cmpd="sng">
            <a:solidFill>
              <a:srgbClr val="3E4E66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/>
          <p:cNvCxnSpPr/>
          <p:nvPr/>
        </p:nvCxnSpPr>
        <p:spPr>
          <a:xfrm>
            <a:off x="9555573" y="4588936"/>
            <a:ext cx="0" cy="395692"/>
          </a:xfrm>
          <a:prstGeom prst="line">
            <a:avLst/>
          </a:prstGeom>
          <a:ln w="25400" cmpd="sng">
            <a:solidFill>
              <a:srgbClr val="3E4E66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2"/>
          <p:cNvSpPr/>
          <p:nvPr/>
        </p:nvSpPr>
        <p:spPr>
          <a:xfrm>
            <a:off x="2947517" y="4984644"/>
            <a:ext cx="2123731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latin typeface="楷体" charset="0"/>
                <a:ea typeface="楷体" charset="0"/>
                <a:cs typeface="楷体" charset="0"/>
              </a:rPr>
              <a:t>    </a:t>
            </a:r>
            <a:r>
              <a:rPr lang="zh-CN" altLang="en-US" dirty="0">
                <a:latin typeface="楷体" charset="0"/>
                <a:ea typeface="楷体" charset="0"/>
                <a:cs typeface="楷体" charset="0"/>
              </a:rPr>
              <a:t>由智能体内部生成的</a:t>
            </a:r>
            <a:r>
              <a:rPr lang="zh-CN" altLang="en-US" b="1" dirty="0">
                <a:latin typeface="楷体" charset="0"/>
                <a:ea typeface="楷体" charset="0"/>
                <a:cs typeface="楷体" charset="0"/>
              </a:rPr>
              <a:t>非环境提供</a:t>
            </a:r>
            <a:r>
              <a:rPr lang="zh-CN" altLang="en-US" dirty="0">
                <a:latin typeface="楷体" charset="0"/>
                <a:ea typeface="楷体" charset="0"/>
                <a:cs typeface="楷体" charset="0"/>
              </a:rPr>
              <a:t>的奖励信号，旨在鼓励探索未知或未充分访问的状态。</a:t>
            </a:r>
            <a:endParaRPr lang="en-US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7" name="Rectangle 34"/>
          <p:cNvSpPr/>
          <p:nvPr/>
        </p:nvSpPr>
        <p:spPr>
          <a:xfrm>
            <a:off x="5715509" y="4984644"/>
            <a:ext cx="2123731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latin typeface="楷体" charset="0"/>
                <a:ea typeface="楷体" charset="0"/>
                <a:cs typeface="楷体" charset="0"/>
              </a:rPr>
              <a:t>    </a:t>
            </a:r>
            <a:r>
              <a:rPr lang="zh-CN" altLang="en-US" dirty="0">
                <a:latin typeface="楷体" charset="0"/>
                <a:ea typeface="楷体" charset="0"/>
                <a:cs typeface="楷体" charset="0"/>
              </a:rPr>
              <a:t>由</a:t>
            </a:r>
            <a:r>
              <a:rPr lang="zh-CN" altLang="en-US" b="1" dirty="0">
                <a:latin typeface="楷体" charset="0"/>
                <a:ea typeface="楷体" charset="0"/>
                <a:cs typeface="楷体" charset="0"/>
              </a:rPr>
              <a:t>环境直接提供</a:t>
            </a:r>
            <a:r>
              <a:rPr lang="zh-CN" altLang="en-US" dirty="0">
                <a:latin typeface="楷体" charset="0"/>
                <a:ea typeface="楷体" charset="0"/>
                <a:cs typeface="楷体" charset="0"/>
              </a:rPr>
              <a:t>的奖励信号，通常与任务目标直接相关（如游戏得分、生存时间等）。</a:t>
            </a:r>
            <a:endParaRPr lang="zh-CN" altLang="en-US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8" name="Rectangle 35"/>
          <p:cNvSpPr/>
          <p:nvPr/>
        </p:nvSpPr>
        <p:spPr>
          <a:xfrm>
            <a:off x="8496201" y="4984644"/>
            <a:ext cx="2123731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latin typeface="楷体" charset="0"/>
                <a:ea typeface="楷体" charset="0"/>
                <a:cs typeface="楷体" charset="0"/>
              </a:rPr>
              <a:t>    </a:t>
            </a:r>
            <a:r>
              <a:rPr lang="zh-CN" altLang="en-US" dirty="0">
                <a:latin typeface="楷体" charset="0"/>
                <a:ea typeface="楷体" charset="0"/>
                <a:cs typeface="楷体" charset="0"/>
              </a:rPr>
              <a:t>衡量某一状态被访问的</a:t>
            </a:r>
            <a:r>
              <a:rPr lang="zh-CN" altLang="en-US" b="1" dirty="0">
                <a:latin typeface="楷体" charset="0"/>
                <a:ea typeface="楷体" charset="0"/>
                <a:cs typeface="楷体" charset="0"/>
              </a:rPr>
              <a:t>罕见程度</a:t>
            </a:r>
            <a:r>
              <a:rPr lang="zh-CN" altLang="en-US" dirty="0">
                <a:latin typeface="楷体" charset="0"/>
                <a:ea typeface="楷体" charset="0"/>
                <a:cs typeface="楷体" charset="0"/>
              </a:rPr>
              <a:t>。访问次数越少的状态，新颖性越高。</a:t>
            </a:r>
            <a:endParaRPr lang="zh-CN" altLang="en-US" dirty="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83445" y="3579207"/>
            <a:ext cx="1454371" cy="7444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内在奖励</a:t>
            </a:r>
            <a:r>
              <a:rPr lang="en-US" altLang="zh-CN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 </a:t>
            </a:r>
            <a:endParaRPr lang="en-US" altLang="zh-CN" dirty="0">
              <a:solidFill>
                <a:schemeClr val="bg1"/>
              </a:solidFill>
              <a:latin typeface="楷体" charset="0"/>
              <a:ea typeface="楷体" charset="0"/>
              <a:cs typeface="楷体" charset="0"/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Intrinsic Reward</a:t>
            </a:r>
            <a:endParaRPr lang="zh-CN" altLang="en-US" sz="1200" dirty="0">
              <a:solidFill>
                <a:schemeClr val="bg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40678" y="3579207"/>
            <a:ext cx="1454355" cy="7444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外在奖励</a:t>
            </a:r>
            <a:r>
              <a:rPr lang="en-US" altLang="zh-CN" b="1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Extrinsic Reward</a:t>
            </a:r>
            <a:endParaRPr lang="zh-CN" altLang="en-US" sz="1200" dirty="0">
              <a:solidFill>
                <a:schemeClr val="bg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097896" y="3579207"/>
            <a:ext cx="1727236" cy="7444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状态新颖性</a:t>
            </a:r>
            <a:r>
              <a:rPr lang="en-US" altLang="zh-CN" b="1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 </a:t>
            </a:r>
            <a:endParaRPr lang="en-US" altLang="zh-CN" b="1" dirty="0">
              <a:solidFill>
                <a:schemeClr val="bg1"/>
              </a:solidFill>
              <a:latin typeface="楷体" charset="0"/>
              <a:ea typeface="楷体" charset="0"/>
              <a:cs typeface="楷体" charset="0"/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State Novelty</a:t>
            </a:r>
            <a:endParaRPr lang="zh-CN" altLang="en-US" sz="1200" dirty="0">
              <a:solidFill>
                <a:schemeClr val="bg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8092680" y="977737"/>
            <a:ext cx="2288850" cy="561080"/>
          </a:xfrm>
          <a:prstGeom prst="rect">
            <a:avLst/>
          </a:prstGeom>
          <a:solidFill>
            <a:srgbClr val="CEB2FA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zh-CN" altLang="en-US" sz="2400" b="1">
                <a:solidFill>
                  <a:srgbClr val="000000"/>
                </a:solidFill>
                <a:latin typeface="楷体" charset="0"/>
                <a:ea typeface="楷体" charset="0"/>
              </a:rPr>
              <a:t>深度探索</a:t>
            </a:r>
            <a:endParaRPr lang="zh-CN" altLang="en-US" sz="2400" b="1">
              <a:solidFill>
                <a:srgbClr val="000000"/>
              </a:solidFill>
              <a:latin typeface="楷体" charset="0"/>
              <a:ea typeface="楷体" charset="0"/>
            </a:endParaRPr>
          </a:p>
        </p:txBody>
      </p:sp>
      <p:cxnSp>
        <p:nvCxnSpPr>
          <p:cNvPr id="25" name="直接箭头连接符 24"/>
          <p:cNvCxnSpPr>
            <a:stCxn id="24" idx="2"/>
            <a:endCxn id="26" idx="0"/>
          </p:cNvCxnSpPr>
          <p:nvPr userDrawn="1"/>
        </p:nvCxnSpPr>
        <p:spPr>
          <a:xfrm>
            <a:off x="9236770" y="1539553"/>
            <a:ext cx="0" cy="1163320"/>
          </a:xfrm>
          <a:prstGeom prst="straightConnector1">
            <a:avLst/>
          </a:prstGeom>
          <a:ln w="19050" cap="flat" cmpd="sng" algn="ctr">
            <a:solidFill>
              <a:srgbClr val="7B68A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 userDrawn="1"/>
        </p:nvSpPr>
        <p:spPr>
          <a:xfrm>
            <a:off x="8092646" y="2702787"/>
            <a:ext cx="2288850" cy="561080"/>
          </a:xfrm>
          <a:prstGeom prst="rect">
            <a:avLst/>
          </a:prstGeom>
          <a:solidFill>
            <a:srgbClr val="CEB2FA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zh-CN" altLang="en-US" sz="2400" b="1">
                <a:solidFill>
                  <a:srgbClr val="000000"/>
                </a:solidFill>
                <a:latin typeface="楷体" charset="0"/>
                <a:ea typeface="楷体" charset="0"/>
              </a:rPr>
              <a:t>内在</a:t>
            </a:r>
            <a:r>
              <a:rPr lang="zh-CN" altLang="en-US" sz="2400" b="1">
                <a:solidFill>
                  <a:srgbClr val="000000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奖励</a:t>
            </a:r>
            <a:endParaRPr lang="zh-CN" altLang="en-US" sz="2400" b="1">
              <a:latin typeface="楷体" charset="0"/>
              <a:ea typeface="楷体" charset="0"/>
            </a:endParaRPr>
          </a:p>
        </p:txBody>
      </p:sp>
      <p:sp>
        <p:nvSpPr>
          <p:cNvPr id="19" name="圆角矩形 18"/>
          <p:cNvSpPr/>
          <p:nvPr userDrawn="1"/>
        </p:nvSpPr>
        <p:spPr>
          <a:xfrm>
            <a:off x="856003" y="3842578"/>
            <a:ext cx="1851683" cy="1975270"/>
          </a:xfrm>
          <a:prstGeom prst="roundRect">
            <a:avLst/>
          </a:prstGeom>
          <a:solidFill>
            <a:srgbClr val="E2E6ED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1200">
                <a:solidFill>
                  <a:srgbClr val="000000"/>
                </a:solidFill>
              </a:rPr>
              <a:t>Ian Osband, Charles Blundell, Alexander Pritzel, and Benjamin Van Roy. Deep exploration via</a:t>
            </a:r>
            <a:endParaRPr lang="en-US" altLang="zh-CN" sz="1200">
              <a:solidFill>
                <a:srgbClr val="000000"/>
              </a:solidFill>
            </a:endParaRPr>
          </a:p>
          <a:p>
            <a:pPr algn="ctr"/>
            <a:r>
              <a:rPr lang="en-US" altLang="zh-CN" sz="1200">
                <a:solidFill>
                  <a:srgbClr val="000000"/>
                </a:solidFill>
              </a:rPr>
              <a:t>bootstrapped dqn. In Advances In Neural Information Processing Systems, pp. 4026–4034, 2016.</a:t>
            </a:r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6" grpId="0" animBg="1"/>
      <p:bldP spid="17" grpId="0"/>
      <p:bldP spid="9" grpId="0" animBg="1"/>
      <p:bldP spid="21" grpId="0"/>
      <p:bldP spid="20" grpId="0"/>
      <p:bldP spid="7" grpId="0" animBg="1"/>
      <p:bldP spid="4" grpId="0" animBg="1"/>
      <p:bldP spid="6" grpId="0" animBg="1"/>
      <p:bldP spid="16" grpId="0"/>
      <p:bldP spid="8" grpId="0" animBg="1"/>
      <p:bldP spid="5" grpId="0" animBg="1"/>
      <p:bldP spid="12" grpId="0" animBg="1"/>
      <p:bldP spid="22" grpId="0"/>
      <p:bldP spid="10" grpId="0" animBg="1"/>
      <p:bldP spid="11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695" y="497861"/>
            <a:ext cx="5636184" cy="498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1.2.1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状态新颖性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与内在奖励衰减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748833" y="1195764"/>
            <a:ext cx="2773363" cy="2773363"/>
          </a:xfrm>
          <a:custGeom>
            <a:avLst/>
            <a:gdLst>
              <a:gd name="T0" fmla="*/ 2048 w 2048"/>
              <a:gd name="T1" fmla="*/ 1152 h 2048"/>
              <a:gd name="T2" fmla="*/ 2048 w 2048"/>
              <a:gd name="T3" fmla="*/ 896 h 2048"/>
              <a:gd name="T4" fmla="*/ 1845 w 2048"/>
              <a:gd name="T5" fmla="*/ 896 h 2048"/>
              <a:gd name="T6" fmla="*/ 1799 w 2048"/>
              <a:gd name="T7" fmla="*/ 724 h 2048"/>
              <a:gd name="T8" fmla="*/ 1975 w 2048"/>
              <a:gd name="T9" fmla="*/ 623 h 2048"/>
              <a:gd name="T10" fmla="*/ 1847 w 2048"/>
              <a:gd name="T11" fmla="*/ 401 h 2048"/>
              <a:gd name="T12" fmla="*/ 1672 w 2048"/>
              <a:gd name="T13" fmla="*/ 502 h 2048"/>
              <a:gd name="T14" fmla="*/ 1546 w 2048"/>
              <a:gd name="T15" fmla="*/ 376 h 2048"/>
              <a:gd name="T16" fmla="*/ 1647 w 2048"/>
              <a:gd name="T17" fmla="*/ 201 h 2048"/>
              <a:gd name="T18" fmla="*/ 1425 w 2048"/>
              <a:gd name="T19" fmla="*/ 73 h 2048"/>
              <a:gd name="T20" fmla="*/ 1324 w 2048"/>
              <a:gd name="T21" fmla="*/ 249 h 2048"/>
              <a:gd name="T22" fmla="*/ 1152 w 2048"/>
              <a:gd name="T23" fmla="*/ 203 h 2048"/>
              <a:gd name="T24" fmla="*/ 1152 w 2048"/>
              <a:gd name="T25" fmla="*/ 0 h 2048"/>
              <a:gd name="T26" fmla="*/ 896 w 2048"/>
              <a:gd name="T27" fmla="*/ 0 h 2048"/>
              <a:gd name="T28" fmla="*/ 896 w 2048"/>
              <a:gd name="T29" fmla="*/ 203 h 2048"/>
              <a:gd name="T30" fmla="*/ 724 w 2048"/>
              <a:gd name="T31" fmla="*/ 249 h 2048"/>
              <a:gd name="T32" fmla="*/ 623 w 2048"/>
              <a:gd name="T33" fmla="*/ 73 h 2048"/>
              <a:gd name="T34" fmla="*/ 401 w 2048"/>
              <a:gd name="T35" fmla="*/ 201 h 2048"/>
              <a:gd name="T36" fmla="*/ 502 w 2048"/>
              <a:gd name="T37" fmla="*/ 376 h 2048"/>
              <a:gd name="T38" fmla="*/ 377 w 2048"/>
              <a:gd name="T39" fmla="*/ 502 h 2048"/>
              <a:gd name="T40" fmla="*/ 201 w 2048"/>
              <a:gd name="T41" fmla="*/ 401 h 2048"/>
              <a:gd name="T42" fmla="*/ 73 w 2048"/>
              <a:gd name="T43" fmla="*/ 623 h 2048"/>
              <a:gd name="T44" fmla="*/ 249 w 2048"/>
              <a:gd name="T45" fmla="*/ 724 h 2048"/>
              <a:gd name="T46" fmla="*/ 203 w 2048"/>
              <a:gd name="T47" fmla="*/ 896 h 2048"/>
              <a:gd name="T48" fmla="*/ 0 w 2048"/>
              <a:gd name="T49" fmla="*/ 896 h 2048"/>
              <a:gd name="T50" fmla="*/ 0 w 2048"/>
              <a:gd name="T51" fmla="*/ 1152 h 2048"/>
              <a:gd name="T52" fmla="*/ 203 w 2048"/>
              <a:gd name="T53" fmla="*/ 1152 h 2048"/>
              <a:gd name="T54" fmla="*/ 249 w 2048"/>
              <a:gd name="T55" fmla="*/ 1324 h 2048"/>
              <a:gd name="T56" fmla="*/ 73 w 2048"/>
              <a:gd name="T57" fmla="*/ 1425 h 2048"/>
              <a:gd name="T58" fmla="*/ 201 w 2048"/>
              <a:gd name="T59" fmla="*/ 1647 h 2048"/>
              <a:gd name="T60" fmla="*/ 377 w 2048"/>
              <a:gd name="T61" fmla="*/ 1546 h 2048"/>
              <a:gd name="T62" fmla="*/ 502 w 2048"/>
              <a:gd name="T63" fmla="*/ 1672 h 2048"/>
              <a:gd name="T64" fmla="*/ 401 w 2048"/>
              <a:gd name="T65" fmla="*/ 1847 h 2048"/>
              <a:gd name="T66" fmla="*/ 623 w 2048"/>
              <a:gd name="T67" fmla="*/ 1975 h 2048"/>
              <a:gd name="T68" fmla="*/ 724 w 2048"/>
              <a:gd name="T69" fmla="*/ 1799 h 2048"/>
              <a:gd name="T70" fmla="*/ 896 w 2048"/>
              <a:gd name="T71" fmla="*/ 1845 h 2048"/>
              <a:gd name="T72" fmla="*/ 896 w 2048"/>
              <a:gd name="T73" fmla="*/ 2048 h 2048"/>
              <a:gd name="T74" fmla="*/ 1152 w 2048"/>
              <a:gd name="T75" fmla="*/ 2048 h 2048"/>
              <a:gd name="T76" fmla="*/ 1152 w 2048"/>
              <a:gd name="T77" fmla="*/ 1845 h 2048"/>
              <a:gd name="T78" fmla="*/ 1324 w 2048"/>
              <a:gd name="T79" fmla="*/ 1799 h 2048"/>
              <a:gd name="T80" fmla="*/ 1425 w 2048"/>
              <a:gd name="T81" fmla="*/ 1975 h 2048"/>
              <a:gd name="T82" fmla="*/ 1647 w 2048"/>
              <a:gd name="T83" fmla="*/ 1847 h 2048"/>
              <a:gd name="T84" fmla="*/ 1546 w 2048"/>
              <a:gd name="T85" fmla="*/ 1672 h 2048"/>
              <a:gd name="T86" fmla="*/ 1672 w 2048"/>
              <a:gd name="T87" fmla="*/ 1546 h 2048"/>
              <a:gd name="T88" fmla="*/ 1847 w 2048"/>
              <a:gd name="T89" fmla="*/ 1647 h 2048"/>
              <a:gd name="T90" fmla="*/ 1975 w 2048"/>
              <a:gd name="T91" fmla="*/ 1425 h 2048"/>
              <a:gd name="T92" fmla="*/ 1800 w 2048"/>
              <a:gd name="T93" fmla="*/ 1324 h 2048"/>
              <a:gd name="T94" fmla="*/ 1845 w 2048"/>
              <a:gd name="T95" fmla="*/ 1152 h 2048"/>
              <a:gd name="T96" fmla="*/ 2048 w 2048"/>
              <a:gd name="T97" fmla="*/ 1152 h 2048"/>
              <a:gd name="T98" fmla="*/ 1024 w 2048"/>
              <a:gd name="T99" fmla="*/ 1600 h 2048"/>
              <a:gd name="T100" fmla="*/ 448 w 2048"/>
              <a:gd name="T101" fmla="*/ 1024 h 2048"/>
              <a:gd name="T102" fmla="*/ 1024 w 2048"/>
              <a:gd name="T103" fmla="*/ 448 h 2048"/>
              <a:gd name="T104" fmla="*/ 1600 w 2048"/>
              <a:gd name="T105" fmla="*/ 1024 h 2048"/>
              <a:gd name="T106" fmla="*/ 1024 w 2048"/>
              <a:gd name="T107" fmla="*/ 160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48" h="2048">
                <a:moveTo>
                  <a:pt x="2048" y="1152"/>
                </a:moveTo>
                <a:cubicBezTo>
                  <a:pt x="2048" y="896"/>
                  <a:pt x="2048" y="896"/>
                  <a:pt x="2048" y="896"/>
                </a:cubicBezTo>
                <a:cubicBezTo>
                  <a:pt x="1845" y="896"/>
                  <a:pt x="1845" y="896"/>
                  <a:pt x="1845" y="896"/>
                </a:cubicBezTo>
                <a:cubicBezTo>
                  <a:pt x="1836" y="836"/>
                  <a:pt x="1821" y="779"/>
                  <a:pt x="1799" y="724"/>
                </a:cubicBezTo>
                <a:cubicBezTo>
                  <a:pt x="1975" y="623"/>
                  <a:pt x="1975" y="623"/>
                  <a:pt x="1975" y="623"/>
                </a:cubicBezTo>
                <a:cubicBezTo>
                  <a:pt x="1847" y="401"/>
                  <a:pt x="1847" y="401"/>
                  <a:pt x="1847" y="401"/>
                </a:cubicBezTo>
                <a:cubicBezTo>
                  <a:pt x="1672" y="502"/>
                  <a:pt x="1672" y="502"/>
                  <a:pt x="1672" y="502"/>
                </a:cubicBezTo>
                <a:cubicBezTo>
                  <a:pt x="1634" y="456"/>
                  <a:pt x="1592" y="414"/>
                  <a:pt x="1546" y="376"/>
                </a:cubicBezTo>
                <a:cubicBezTo>
                  <a:pt x="1647" y="201"/>
                  <a:pt x="1647" y="201"/>
                  <a:pt x="1647" y="201"/>
                </a:cubicBezTo>
                <a:cubicBezTo>
                  <a:pt x="1425" y="73"/>
                  <a:pt x="1425" y="73"/>
                  <a:pt x="1425" y="73"/>
                </a:cubicBezTo>
                <a:cubicBezTo>
                  <a:pt x="1324" y="249"/>
                  <a:pt x="1324" y="249"/>
                  <a:pt x="1324" y="249"/>
                </a:cubicBezTo>
                <a:cubicBezTo>
                  <a:pt x="1269" y="227"/>
                  <a:pt x="1212" y="212"/>
                  <a:pt x="1152" y="203"/>
                </a:cubicBezTo>
                <a:cubicBezTo>
                  <a:pt x="1152" y="0"/>
                  <a:pt x="1152" y="0"/>
                  <a:pt x="1152" y="0"/>
                </a:cubicBezTo>
                <a:cubicBezTo>
                  <a:pt x="896" y="0"/>
                  <a:pt x="896" y="0"/>
                  <a:pt x="896" y="0"/>
                </a:cubicBezTo>
                <a:cubicBezTo>
                  <a:pt x="896" y="203"/>
                  <a:pt x="896" y="203"/>
                  <a:pt x="896" y="203"/>
                </a:cubicBezTo>
                <a:cubicBezTo>
                  <a:pt x="837" y="212"/>
                  <a:pt x="779" y="227"/>
                  <a:pt x="724" y="249"/>
                </a:cubicBezTo>
                <a:cubicBezTo>
                  <a:pt x="623" y="73"/>
                  <a:pt x="623" y="73"/>
                  <a:pt x="623" y="73"/>
                </a:cubicBezTo>
                <a:cubicBezTo>
                  <a:pt x="401" y="201"/>
                  <a:pt x="401" y="201"/>
                  <a:pt x="401" y="201"/>
                </a:cubicBezTo>
                <a:cubicBezTo>
                  <a:pt x="502" y="376"/>
                  <a:pt x="502" y="376"/>
                  <a:pt x="502" y="376"/>
                </a:cubicBezTo>
                <a:cubicBezTo>
                  <a:pt x="456" y="414"/>
                  <a:pt x="414" y="456"/>
                  <a:pt x="377" y="502"/>
                </a:cubicBezTo>
                <a:cubicBezTo>
                  <a:pt x="201" y="401"/>
                  <a:pt x="201" y="401"/>
                  <a:pt x="201" y="401"/>
                </a:cubicBezTo>
                <a:cubicBezTo>
                  <a:pt x="73" y="623"/>
                  <a:pt x="73" y="623"/>
                  <a:pt x="73" y="623"/>
                </a:cubicBezTo>
                <a:cubicBezTo>
                  <a:pt x="249" y="724"/>
                  <a:pt x="249" y="724"/>
                  <a:pt x="249" y="724"/>
                </a:cubicBezTo>
                <a:cubicBezTo>
                  <a:pt x="228" y="779"/>
                  <a:pt x="212" y="836"/>
                  <a:pt x="203" y="896"/>
                </a:cubicBezTo>
                <a:cubicBezTo>
                  <a:pt x="0" y="896"/>
                  <a:pt x="0" y="896"/>
                  <a:pt x="0" y="896"/>
                </a:cubicBezTo>
                <a:cubicBezTo>
                  <a:pt x="0" y="1152"/>
                  <a:pt x="0" y="1152"/>
                  <a:pt x="0" y="1152"/>
                </a:cubicBezTo>
                <a:cubicBezTo>
                  <a:pt x="203" y="1152"/>
                  <a:pt x="203" y="1152"/>
                  <a:pt x="203" y="1152"/>
                </a:cubicBezTo>
                <a:cubicBezTo>
                  <a:pt x="212" y="1212"/>
                  <a:pt x="228" y="1269"/>
                  <a:pt x="249" y="1324"/>
                </a:cubicBezTo>
                <a:cubicBezTo>
                  <a:pt x="73" y="1425"/>
                  <a:pt x="73" y="1425"/>
                  <a:pt x="73" y="1425"/>
                </a:cubicBezTo>
                <a:cubicBezTo>
                  <a:pt x="201" y="1647"/>
                  <a:pt x="201" y="1647"/>
                  <a:pt x="201" y="1647"/>
                </a:cubicBezTo>
                <a:cubicBezTo>
                  <a:pt x="377" y="1546"/>
                  <a:pt x="377" y="1546"/>
                  <a:pt x="377" y="1546"/>
                </a:cubicBezTo>
                <a:cubicBezTo>
                  <a:pt x="414" y="1592"/>
                  <a:pt x="456" y="1634"/>
                  <a:pt x="502" y="1672"/>
                </a:cubicBezTo>
                <a:cubicBezTo>
                  <a:pt x="401" y="1847"/>
                  <a:pt x="401" y="1847"/>
                  <a:pt x="401" y="1847"/>
                </a:cubicBezTo>
                <a:cubicBezTo>
                  <a:pt x="623" y="1975"/>
                  <a:pt x="623" y="1975"/>
                  <a:pt x="623" y="1975"/>
                </a:cubicBezTo>
                <a:cubicBezTo>
                  <a:pt x="724" y="1799"/>
                  <a:pt x="724" y="1799"/>
                  <a:pt x="724" y="1799"/>
                </a:cubicBezTo>
                <a:cubicBezTo>
                  <a:pt x="779" y="1821"/>
                  <a:pt x="837" y="1836"/>
                  <a:pt x="896" y="1845"/>
                </a:cubicBezTo>
                <a:cubicBezTo>
                  <a:pt x="896" y="2048"/>
                  <a:pt x="896" y="2048"/>
                  <a:pt x="896" y="2048"/>
                </a:cubicBezTo>
                <a:cubicBezTo>
                  <a:pt x="1152" y="2048"/>
                  <a:pt x="1152" y="2048"/>
                  <a:pt x="1152" y="2048"/>
                </a:cubicBezTo>
                <a:cubicBezTo>
                  <a:pt x="1152" y="1845"/>
                  <a:pt x="1152" y="1845"/>
                  <a:pt x="1152" y="1845"/>
                </a:cubicBezTo>
                <a:cubicBezTo>
                  <a:pt x="1212" y="1836"/>
                  <a:pt x="1269" y="1821"/>
                  <a:pt x="1324" y="1799"/>
                </a:cubicBezTo>
                <a:cubicBezTo>
                  <a:pt x="1425" y="1975"/>
                  <a:pt x="1425" y="1975"/>
                  <a:pt x="1425" y="1975"/>
                </a:cubicBezTo>
                <a:cubicBezTo>
                  <a:pt x="1647" y="1847"/>
                  <a:pt x="1647" y="1847"/>
                  <a:pt x="1647" y="1847"/>
                </a:cubicBezTo>
                <a:cubicBezTo>
                  <a:pt x="1546" y="1672"/>
                  <a:pt x="1546" y="1672"/>
                  <a:pt x="1546" y="1672"/>
                </a:cubicBezTo>
                <a:cubicBezTo>
                  <a:pt x="1592" y="1634"/>
                  <a:pt x="1634" y="1592"/>
                  <a:pt x="1672" y="1546"/>
                </a:cubicBezTo>
                <a:cubicBezTo>
                  <a:pt x="1847" y="1647"/>
                  <a:pt x="1847" y="1647"/>
                  <a:pt x="1847" y="1647"/>
                </a:cubicBezTo>
                <a:cubicBezTo>
                  <a:pt x="1975" y="1425"/>
                  <a:pt x="1975" y="1425"/>
                  <a:pt x="1975" y="1425"/>
                </a:cubicBezTo>
                <a:cubicBezTo>
                  <a:pt x="1800" y="1324"/>
                  <a:pt x="1800" y="1324"/>
                  <a:pt x="1800" y="1324"/>
                </a:cubicBezTo>
                <a:cubicBezTo>
                  <a:pt x="1821" y="1269"/>
                  <a:pt x="1836" y="1212"/>
                  <a:pt x="1845" y="1152"/>
                </a:cubicBezTo>
                <a:cubicBezTo>
                  <a:pt x="2048" y="1152"/>
                  <a:pt x="2048" y="1152"/>
                  <a:pt x="2048" y="1152"/>
                </a:cubicBezTo>
                <a:close/>
                <a:moveTo>
                  <a:pt x="1024" y="1600"/>
                </a:moveTo>
                <a:cubicBezTo>
                  <a:pt x="706" y="1600"/>
                  <a:pt x="448" y="1342"/>
                  <a:pt x="448" y="1024"/>
                </a:cubicBezTo>
                <a:cubicBezTo>
                  <a:pt x="448" y="706"/>
                  <a:pt x="706" y="448"/>
                  <a:pt x="1024" y="448"/>
                </a:cubicBezTo>
                <a:cubicBezTo>
                  <a:pt x="1342" y="448"/>
                  <a:pt x="1600" y="706"/>
                  <a:pt x="1600" y="1024"/>
                </a:cubicBezTo>
                <a:cubicBezTo>
                  <a:pt x="1600" y="1342"/>
                  <a:pt x="1342" y="1600"/>
                  <a:pt x="1024" y="1600"/>
                </a:cubicBezTo>
                <a:close/>
              </a:path>
            </a:pathLst>
          </a:custGeom>
          <a:solidFill>
            <a:srgbClr val="7B68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7030A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2135514" y="3797897"/>
            <a:ext cx="1864261" cy="1864261"/>
          </a:xfrm>
          <a:custGeom>
            <a:avLst/>
            <a:gdLst>
              <a:gd name="T0" fmla="*/ 2048 w 2048"/>
              <a:gd name="T1" fmla="*/ 1152 h 2048"/>
              <a:gd name="T2" fmla="*/ 2048 w 2048"/>
              <a:gd name="T3" fmla="*/ 896 h 2048"/>
              <a:gd name="T4" fmla="*/ 1845 w 2048"/>
              <a:gd name="T5" fmla="*/ 896 h 2048"/>
              <a:gd name="T6" fmla="*/ 1799 w 2048"/>
              <a:gd name="T7" fmla="*/ 724 h 2048"/>
              <a:gd name="T8" fmla="*/ 1975 w 2048"/>
              <a:gd name="T9" fmla="*/ 623 h 2048"/>
              <a:gd name="T10" fmla="*/ 1847 w 2048"/>
              <a:gd name="T11" fmla="*/ 401 h 2048"/>
              <a:gd name="T12" fmla="*/ 1672 w 2048"/>
              <a:gd name="T13" fmla="*/ 502 h 2048"/>
              <a:gd name="T14" fmla="*/ 1546 w 2048"/>
              <a:gd name="T15" fmla="*/ 376 h 2048"/>
              <a:gd name="T16" fmla="*/ 1647 w 2048"/>
              <a:gd name="T17" fmla="*/ 201 h 2048"/>
              <a:gd name="T18" fmla="*/ 1425 w 2048"/>
              <a:gd name="T19" fmla="*/ 73 h 2048"/>
              <a:gd name="T20" fmla="*/ 1324 w 2048"/>
              <a:gd name="T21" fmla="*/ 249 h 2048"/>
              <a:gd name="T22" fmla="*/ 1152 w 2048"/>
              <a:gd name="T23" fmla="*/ 203 h 2048"/>
              <a:gd name="T24" fmla="*/ 1152 w 2048"/>
              <a:gd name="T25" fmla="*/ 0 h 2048"/>
              <a:gd name="T26" fmla="*/ 896 w 2048"/>
              <a:gd name="T27" fmla="*/ 0 h 2048"/>
              <a:gd name="T28" fmla="*/ 896 w 2048"/>
              <a:gd name="T29" fmla="*/ 203 h 2048"/>
              <a:gd name="T30" fmla="*/ 724 w 2048"/>
              <a:gd name="T31" fmla="*/ 249 h 2048"/>
              <a:gd name="T32" fmla="*/ 623 w 2048"/>
              <a:gd name="T33" fmla="*/ 73 h 2048"/>
              <a:gd name="T34" fmla="*/ 401 w 2048"/>
              <a:gd name="T35" fmla="*/ 201 h 2048"/>
              <a:gd name="T36" fmla="*/ 502 w 2048"/>
              <a:gd name="T37" fmla="*/ 376 h 2048"/>
              <a:gd name="T38" fmla="*/ 377 w 2048"/>
              <a:gd name="T39" fmla="*/ 502 h 2048"/>
              <a:gd name="T40" fmla="*/ 201 w 2048"/>
              <a:gd name="T41" fmla="*/ 401 h 2048"/>
              <a:gd name="T42" fmla="*/ 73 w 2048"/>
              <a:gd name="T43" fmla="*/ 623 h 2048"/>
              <a:gd name="T44" fmla="*/ 249 w 2048"/>
              <a:gd name="T45" fmla="*/ 724 h 2048"/>
              <a:gd name="T46" fmla="*/ 203 w 2048"/>
              <a:gd name="T47" fmla="*/ 896 h 2048"/>
              <a:gd name="T48" fmla="*/ 0 w 2048"/>
              <a:gd name="T49" fmla="*/ 896 h 2048"/>
              <a:gd name="T50" fmla="*/ 0 w 2048"/>
              <a:gd name="T51" fmla="*/ 1152 h 2048"/>
              <a:gd name="T52" fmla="*/ 203 w 2048"/>
              <a:gd name="T53" fmla="*/ 1152 h 2048"/>
              <a:gd name="T54" fmla="*/ 249 w 2048"/>
              <a:gd name="T55" fmla="*/ 1324 h 2048"/>
              <a:gd name="T56" fmla="*/ 73 w 2048"/>
              <a:gd name="T57" fmla="*/ 1425 h 2048"/>
              <a:gd name="T58" fmla="*/ 201 w 2048"/>
              <a:gd name="T59" fmla="*/ 1647 h 2048"/>
              <a:gd name="T60" fmla="*/ 377 w 2048"/>
              <a:gd name="T61" fmla="*/ 1546 h 2048"/>
              <a:gd name="T62" fmla="*/ 502 w 2048"/>
              <a:gd name="T63" fmla="*/ 1672 h 2048"/>
              <a:gd name="T64" fmla="*/ 401 w 2048"/>
              <a:gd name="T65" fmla="*/ 1847 h 2048"/>
              <a:gd name="T66" fmla="*/ 623 w 2048"/>
              <a:gd name="T67" fmla="*/ 1975 h 2048"/>
              <a:gd name="T68" fmla="*/ 724 w 2048"/>
              <a:gd name="T69" fmla="*/ 1799 h 2048"/>
              <a:gd name="T70" fmla="*/ 896 w 2048"/>
              <a:gd name="T71" fmla="*/ 1845 h 2048"/>
              <a:gd name="T72" fmla="*/ 896 w 2048"/>
              <a:gd name="T73" fmla="*/ 2048 h 2048"/>
              <a:gd name="T74" fmla="*/ 1152 w 2048"/>
              <a:gd name="T75" fmla="*/ 2048 h 2048"/>
              <a:gd name="T76" fmla="*/ 1152 w 2048"/>
              <a:gd name="T77" fmla="*/ 1845 h 2048"/>
              <a:gd name="T78" fmla="*/ 1324 w 2048"/>
              <a:gd name="T79" fmla="*/ 1799 h 2048"/>
              <a:gd name="T80" fmla="*/ 1425 w 2048"/>
              <a:gd name="T81" fmla="*/ 1975 h 2048"/>
              <a:gd name="T82" fmla="*/ 1647 w 2048"/>
              <a:gd name="T83" fmla="*/ 1847 h 2048"/>
              <a:gd name="T84" fmla="*/ 1546 w 2048"/>
              <a:gd name="T85" fmla="*/ 1672 h 2048"/>
              <a:gd name="T86" fmla="*/ 1672 w 2048"/>
              <a:gd name="T87" fmla="*/ 1546 h 2048"/>
              <a:gd name="T88" fmla="*/ 1847 w 2048"/>
              <a:gd name="T89" fmla="*/ 1647 h 2048"/>
              <a:gd name="T90" fmla="*/ 1975 w 2048"/>
              <a:gd name="T91" fmla="*/ 1425 h 2048"/>
              <a:gd name="T92" fmla="*/ 1800 w 2048"/>
              <a:gd name="T93" fmla="*/ 1324 h 2048"/>
              <a:gd name="T94" fmla="*/ 1845 w 2048"/>
              <a:gd name="T95" fmla="*/ 1152 h 2048"/>
              <a:gd name="T96" fmla="*/ 2048 w 2048"/>
              <a:gd name="T97" fmla="*/ 1152 h 2048"/>
              <a:gd name="T98" fmla="*/ 1024 w 2048"/>
              <a:gd name="T99" fmla="*/ 1600 h 2048"/>
              <a:gd name="T100" fmla="*/ 448 w 2048"/>
              <a:gd name="T101" fmla="*/ 1024 h 2048"/>
              <a:gd name="T102" fmla="*/ 1024 w 2048"/>
              <a:gd name="T103" fmla="*/ 448 h 2048"/>
              <a:gd name="T104" fmla="*/ 1600 w 2048"/>
              <a:gd name="T105" fmla="*/ 1024 h 2048"/>
              <a:gd name="T106" fmla="*/ 1024 w 2048"/>
              <a:gd name="T107" fmla="*/ 160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48" h="2048">
                <a:moveTo>
                  <a:pt x="2048" y="1152"/>
                </a:moveTo>
                <a:cubicBezTo>
                  <a:pt x="2048" y="896"/>
                  <a:pt x="2048" y="896"/>
                  <a:pt x="2048" y="896"/>
                </a:cubicBezTo>
                <a:cubicBezTo>
                  <a:pt x="1845" y="896"/>
                  <a:pt x="1845" y="896"/>
                  <a:pt x="1845" y="896"/>
                </a:cubicBezTo>
                <a:cubicBezTo>
                  <a:pt x="1836" y="836"/>
                  <a:pt x="1821" y="779"/>
                  <a:pt x="1799" y="724"/>
                </a:cubicBezTo>
                <a:cubicBezTo>
                  <a:pt x="1975" y="623"/>
                  <a:pt x="1975" y="623"/>
                  <a:pt x="1975" y="623"/>
                </a:cubicBezTo>
                <a:cubicBezTo>
                  <a:pt x="1847" y="401"/>
                  <a:pt x="1847" y="401"/>
                  <a:pt x="1847" y="401"/>
                </a:cubicBezTo>
                <a:cubicBezTo>
                  <a:pt x="1672" y="502"/>
                  <a:pt x="1672" y="502"/>
                  <a:pt x="1672" y="502"/>
                </a:cubicBezTo>
                <a:cubicBezTo>
                  <a:pt x="1634" y="456"/>
                  <a:pt x="1592" y="414"/>
                  <a:pt x="1546" y="376"/>
                </a:cubicBezTo>
                <a:cubicBezTo>
                  <a:pt x="1647" y="201"/>
                  <a:pt x="1647" y="201"/>
                  <a:pt x="1647" y="201"/>
                </a:cubicBezTo>
                <a:cubicBezTo>
                  <a:pt x="1425" y="73"/>
                  <a:pt x="1425" y="73"/>
                  <a:pt x="1425" y="73"/>
                </a:cubicBezTo>
                <a:cubicBezTo>
                  <a:pt x="1324" y="249"/>
                  <a:pt x="1324" y="249"/>
                  <a:pt x="1324" y="249"/>
                </a:cubicBezTo>
                <a:cubicBezTo>
                  <a:pt x="1269" y="227"/>
                  <a:pt x="1212" y="212"/>
                  <a:pt x="1152" y="203"/>
                </a:cubicBezTo>
                <a:cubicBezTo>
                  <a:pt x="1152" y="0"/>
                  <a:pt x="1152" y="0"/>
                  <a:pt x="1152" y="0"/>
                </a:cubicBezTo>
                <a:cubicBezTo>
                  <a:pt x="896" y="0"/>
                  <a:pt x="896" y="0"/>
                  <a:pt x="896" y="0"/>
                </a:cubicBezTo>
                <a:cubicBezTo>
                  <a:pt x="896" y="203"/>
                  <a:pt x="896" y="203"/>
                  <a:pt x="896" y="203"/>
                </a:cubicBezTo>
                <a:cubicBezTo>
                  <a:pt x="837" y="212"/>
                  <a:pt x="779" y="227"/>
                  <a:pt x="724" y="249"/>
                </a:cubicBezTo>
                <a:cubicBezTo>
                  <a:pt x="623" y="73"/>
                  <a:pt x="623" y="73"/>
                  <a:pt x="623" y="73"/>
                </a:cubicBezTo>
                <a:cubicBezTo>
                  <a:pt x="401" y="201"/>
                  <a:pt x="401" y="201"/>
                  <a:pt x="401" y="201"/>
                </a:cubicBezTo>
                <a:cubicBezTo>
                  <a:pt x="502" y="376"/>
                  <a:pt x="502" y="376"/>
                  <a:pt x="502" y="376"/>
                </a:cubicBezTo>
                <a:cubicBezTo>
                  <a:pt x="456" y="414"/>
                  <a:pt x="414" y="456"/>
                  <a:pt x="377" y="502"/>
                </a:cubicBezTo>
                <a:cubicBezTo>
                  <a:pt x="201" y="401"/>
                  <a:pt x="201" y="401"/>
                  <a:pt x="201" y="401"/>
                </a:cubicBezTo>
                <a:cubicBezTo>
                  <a:pt x="73" y="623"/>
                  <a:pt x="73" y="623"/>
                  <a:pt x="73" y="623"/>
                </a:cubicBezTo>
                <a:cubicBezTo>
                  <a:pt x="249" y="724"/>
                  <a:pt x="249" y="724"/>
                  <a:pt x="249" y="724"/>
                </a:cubicBezTo>
                <a:cubicBezTo>
                  <a:pt x="228" y="779"/>
                  <a:pt x="212" y="836"/>
                  <a:pt x="203" y="896"/>
                </a:cubicBezTo>
                <a:cubicBezTo>
                  <a:pt x="0" y="896"/>
                  <a:pt x="0" y="896"/>
                  <a:pt x="0" y="896"/>
                </a:cubicBezTo>
                <a:cubicBezTo>
                  <a:pt x="0" y="1152"/>
                  <a:pt x="0" y="1152"/>
                  <a:pt x="0" y="1152"/>
                </a:cubicBezTo>
                <a:cubicBezTo>
                  <a:pt x="203" y="1152"/>
                  <a:pt x="203" y="1152"/>
                  <a:pt x="203" y="1152"/>
                </a:cubicBezTo>
                <a:cubicBezTo>
                  <a:pt x="212" y="1212"/>
                  <a:pt x="228" y="1269"/>
                  <a:pt x="249" y="1324"/>
                </a:cubicBezTo>
                <a:cubicBezTo>
                  <a:pt x="73" y="1425"/>
                  <a:pt x="73" y="1425"/>
                  <a:pt x="73" y="1425"/>
                </a:cubicBezTo>
                <a:cubicBezTo>
                  <a:pt x="201" y="1647"/>
                  <a:pt x="201" y="1647"/>
                  <a:pt x="201" y="1647"/>
                </a:cubicBezTo>
                <a:cubicBezTo>
                  <a:pt x="377" y="1546"/>
                  <a:pt x="377" y="1546"/>
                  <a:pt x="377" y="1546"/>
                </a:cubicBezTo>
                <a:cubicBezTo>
                  <a:pt x="414" y="1592"/>
                  <a:pt x="456" y="1634"/>
                  <a:pt x="502" y="1672"/>
                </a:cubicBezTo>
                <a:cubicBezTo>
                  <a:pt x="401" y="1847"/>
                  <a:pt x="401" y="1847"/>
                  <a:pt x="401" y="1847"/>
                </a:cubicBezTo>
                <a:cubicBezTo>
                  <a:pt x="623" y="1975"/>
                  <a:pt x="623" y="1975"/>
                  <a:pt x="623" y="1975"/>
                </a:cubicBezTo>
                <a:cubicBezTo>
                  <a:pt x="724" y="1799"/>
                  <a:pt x="724" y="1799"/>
                  <a:pt x="724" y="1799"/>
                </a:cubicBezTo>
                <a:cubicBezTo>
                  <a:pt x="779" y="1821"/>
                  <a:pt x="837" y="1836"/>
                  <a:pt x="896" y="1845"/>
                </a:cubicBezTo>
                <a:cubicBezTo>
                  <a:pt x="896" y="2048"/>
                  <a:pt x="896" y="2048"/>
                  <a:pt x="896" y="2048"/>
                </a:cubicBezTo>
                <a:cubicBezTo>
                  <a:pt x="1152" y="2048"/>
                  <a:pt x="1152" y="2048"/>
                  <a:pt x="1152" y="2048"/>
                </a:cubicBezTo>
                <a:cubicBezTo>
                  <a:pt x="1152" y="1845"/>
                  <a:pt x="1152" y="1845"/>
                  <a:pt x="1152" y="1845"/>
                </a:cubicBezTo>
                <a:cubicBezTo>
                  <a:pt x="1212" y="1836"/>
                  <a:pt x="1269" y="1821"/>
                  <a:pt x="1324" y="1799"/>
                </a:cubicBezTo>
                <a:cubicBezTo>
                  <a:pt x="1425" y="1975"/>
                  <a:pt x="1425" y="1975"/>
                  <a:pt x="1425" y="1975"/>
                </a:cubicBezTo>
                <a:cubicBezTo>
                  <a:pt x="1647" y="1847"/>
                  <a:pt x="1647" y="1847"/>
                  <a:pt x="1647" y="1847"/>
                </a:cubicBezTo>
                <a:cubicBezTo>
                  <a:pt x="1546" y="1672"/>
                  <a:pt x="1546" y="1672"/>
                  <a:pt x="1546" y="1672"/>
                </a:cubicBezTo>
                <a:cubicBezTo>
                  <a:pt x="1592" y="1634"/>
                  <a:pt x="1634" y="1592"/>
                  <a:pt x="1672" y="1546"/>
                </a:cubicBezTo>
                <a:cubicBezTo>
                  <a:pt x="1847" y="1647"/>
                  <a:pt x="1847" y="1647"/>
                  <a:pt x="1847" y="1647"/>
                </a:cubicBezTo>
                <a:cubicBezTo>
                  <a:pt x="1975" y="1425"/>
                  <a:pt x="1975" y="1425"/>
                  <a:pt x="1975" y="1425"/>
                </a:cubicBezTo>
                <a:cubicBezTo>
                  <a:pt x="1800" y="1324"/>
                  <a:pt x="1800" y="1324"/>
                  <a:pt x="1800" y="1324"/>
                </a:cubicBezTo>
                <a:cubicBezTo>
                  <a:pt x="1821" y="1269"/>
                  <a:pt x="1836" y="1212"/>
                  <a:pt x="1845" y="1152"/>
                </a:cubicBezTo>
                <a:cubicBezTo>
                  <a:pt x="2048" y="1152"/>
                  <a:pt x="2048" y="1152"/>
                  <a:pt x="2048" y="1152"/>
                </a:cubicBezTo>
                <a:close/>
                <a:moveTo>
                  <a:pt x="1024" y="1600"/>
                </a:moveTo>
                <a:cubicBezTo>
                  <a:pt x="706" y="1600"/>
                  <a:pt x="448" y="1342"/>
                  <a:pt x="448" y="1024"/>
                </a:cubicBezTo>
                <a:cubicBezTo>
                  <a:pt x="448" y="706"/>
                  <a:pt x="706" y="448"/>
                  <a:pt x="1024" y="448"/>
                </a:cubicBezTo>
                <a:cubicBezTo>
                  <a:pt x="1342" y="448"/>
                  <a:pt x="1600" y="706"/>
                  <a:pt x="1600" y="1024"/>
                </a:cubicBezTo>
                <a:cubicBezTo>
                  <a:pt x="1600" y="1342"/>
                  <a:pt x="1342" y="1600"/>
                  <a:pt x="1024" y="1600"/>
                </a:cubicBezTo>
                <a:close/>
              </a:path>
            </a:pathLst>
          </a:custGeom>
          <a:solidFill>
            <a:srgbClr val="D0C9D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7030A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373333" y="1220348"/>
            <a:ext cx="3870625" cy="749633"/>
            <a:chOff x="3521452" y="1207523"/>
            <a:chExt cx="3870625" cy="749633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3521452" y="1207523"/>
              <a:ext cx="2055539" cy="749633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576955" y="1207539"/>
              <a:ext cx="181512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 rot="20646258" flipV="1">
            <a:off x="4028243" y="4538162"/>
            <a:ext cx="2431350" cy="157884"/>
            <a:chOff x="4072087" y="1237871"/>
            <a:chExt cx="3311668" cy="743757"/>
          </a:xfrm>
        </p:grpSpPr>
        <p:cxnSp>
          <p:nvCxnSpPr>
            <p:cNvPr id="15" name="直接连接符 14"/>
            <p:cNvCxnSpPr/>
            <p:nvPr/>
          </p:nvCxnSpPr>
          <p:spPr>
            <a:xfrm rot="20646258">
              <a:off x="4072087" y="1940869"/>
              <a:ext cx="1540407" cy="40759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568634" y="1237871"/>
              <a:ext cx="1815121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3599595" y="2865176"/>
            <a:ext cx="948355" cy="948355"/>
          </a:xfrm>
          <a:custGeom>
            <a:avLst/>
            <a:gdLst>
              <a:gd name="T0" fmla="*/ 2048 w 2048"/>
              <a:gd name="T1" fmla="*/ 1152 h 2048"/>
              <a:gd name="T2" fmla="*/ 2048 w 2048"/>
              <a:gd name="T3" fmla="*/ 896 h 2048"/>
              <a:gd name="T4" fmla="*/ 1845 w 2048"/>
              <a:gd name="T5" fmla="*/ 896 h 2048"/>
              <a:gd name="T6" fmla="*/ 1799 w 2048"/>
              <a:gd name="T7" fmla="*/ 724 h 2048"/>
              <a:gd name="T8" fmla="*/ 1975 w 2048"/>
              <a:gd name="T9" fmla="*/ 623 h 2048"/>
              <a:gd name="T10" fmla="*/ 1847 w 2048"/>
              <a:gd name="T11" fmla="*/ 401 h 2048"/>
              <a:gd name="T12" fmla="*/ 1672 w 2048"/>
              <a:gd name="T13" fmla="*/ 502 h 2048"/>
              <a:gd name="T14" fmla="*/ 1546 w 2048"/>
              <a:gd name="T15" fmla="*/ 376 h 2048"/>
              <a:gd name="T16" fmla="*/ 1647 w 2048"/>
              <a:gd name="T17" fmla="*/ 201 h 2048"/>
              <a:gd name="T18" fmla="*/ 1425 w 2048"/>
              <a:gd name="T19" fmla="*/ 73 h 2048"/>
              <a:gd name="T20" fmla="*/ 1324 w 2048"/>
              <a:gd name="T21" fmla="*/ 249 h 2048"/>
              <a:gd name="T22" fmla="*/ 1152 w 2048"/>
              <a:gd name="T23" fmla="*/ 203 h 2048"/>
              <a:gd name="T24" fmla="*/ 1152 w 2048"/>
              <a:gd name="T25" fmla="*/ 0 h 2048"/>
              <a:gd name="T26" fmla="*/ 896 w 2048"/>
              <a:gd name="T27" fmla="*/ 0 h 2048"/>
              <a:gd name="T28" fmla="*/ 896 w 2048"/>
              <a:gd name="T29" fmla="*/ 203 h 2048"/>
              <a:gd name="T30" fmla="*/ 724 w 2048"/>
              <a:gd name="T31" fmla="*/ 249 h 2048"/>
              <a:gd name="T32" fmla="*/ 623 w 2048"/>
              <a:gd name="T33" fmla="*/ 73 h 2048"/>
              <a:gd name="T34" fmla="*/ 401 w 2048"/>
              <a:gd name="T35" fmla="*/ 201 h 2048"/>
              <a:gd name="T36" fmla="*/ 502 w 2048"/>
              <a:gd name="T37" fmla="*/ 376 h 2048"/>
              <a:gd name="T38" fmla="*/ 377 w 2048"/>
              <a:gd name="T39" fmla="*/ 502 h 2048"/>
              <a:gd name="T40" fmla="*/ 201 w 2048"/>
              <a:gd name="T41" fmla="*/ 401 h 2048"/>
              <a:gd name="T42" fmla="*/ 73 w 2048"/>
              <a:gd name="T43" fmla="*/ 623 h 2048"/>
              <a:gd name="T44" fmla="*/ 249 w 2048"/>
              <a:gd name="T45" fmla="*/ 724 h 2048"/>
              <a:gd name="T46" fmla="*/ 203 w 2048"/>
              <a:gd name="T47" fmla="*/ 896 h 2048"/>
              <a:gd name="T48" fmla="*/ 0 w 2048"/>
              <a:gd name="T49" fmla="*/ 896 h 2048"/>
              <a:gd name="T50" fmla="*/ 0 w 2048"/>
              <a:gd name="T51" fmla="*/ 1152 h 2048"/>
              <a:gd name="T52" fmla="*/ 203 w 2048"/>
              <a:gd name="T53" fmla="*/ 1152 h 2048"/>
              <a:gd name="T54" fmla="*/ 249 w 2048"/>
              <a:gd name="T55" fmla="*/ 1324 h 2048"/>
              <a:gd name="T56" fmla="*/ 73 w 2048"/>
              <a:gd name="T57" fmla="*/ 1425 h 2048"/>
              <a:gd name="T58" fmla="*/ 201 w 2048"/>
              <a:gd name="T59" fmla="*/ 1647 h 2048"/>
              <a:gd name="T60" fmla="*/ 377 w 2048"/>
              <a:gd name="T61" fmla="*/ 1546 h 2048"/>
              <a:gd name="T62" fmla="*/ 502 w 2048"/>
              <a:gd name="T63" fmla="*/ 1672 h 2048"/>
              <a:gd name="T64" fmla="*/ 401 w 2048"/>
              <a:gd name="T65" fmla="*/ 1847 h 2048"/>
              <a:gd name="T66" fmla="*/ 623 w 2048"/>
              <a:gd name="T67" fmla="*/ 1975 h 2048"/>
              <a:gd name="T68" fmla="*/ 724 w 2048"/>
              <a:gd name="T69" fmla="*/ 1799 h 2048"/>
              <a:gd name="T70" fmla="*/ 896 w 2048"/>
              <a:gd name="T71" fmla="*/ 1845 h 2048"/>
              <a:gd name="T72" fmla="*/ 896 w 2048"/>
              <a:gd name="T73" fmla="*/ 2048 h 2048"/>
              <a:gd name="T74" fmla="*/ 1152 w 2048"/>
              <a:gd name="T75" fmla="*/ 2048 h 2048"/>
              <a:gd name="T76" fmla="*/ 1152 w 2048"/>
              <a:gd name="T77" fmla="*/ 1845 h 2048"/>
              <a:gd name="T78" fmla="*/ 1324 w 2048"/>
              <a:gd name="T79" fmla="*/ 1799 h 2048"/>
              <a:gd name="T80" fmla="*/ 1425 w 2048"/>
              <a:gd name="T81" fmla="*/ 1975 h 2048"/>
              <a:gd name="T82" fmla="*/ 1647 w 2048"/>
              <a:gd name="T83" fmla="*/ 1847 h 2048"/>
              <a:gd name="T84" fmla="*/ 1546 w 2048"/>
              <a:gd name="T85" fmla="*/ 1672 h 2048"/>
              <a:gd name="T86" fmla="*/ 1672 w 2048"/>
              <a:gd name="T87" fmla="*/ 1546 h 2048"/>
              <a:gd name="T88" fmla="*/ 1847 w 2048"/>
              <a:gd name="T89" fmla="*/ 1647 h 2048"/>
              <a:gd name="T90" fmla="*/ 1975 w 2048"/>
              <a:gd name="T91" fmla="*/ 1425 h 2048"/>
              <a:gd name="T92" fmla="*/ 1800 w 2048"/>
              <a:gd name="T93" fmla="*/ 1324 h 2048"/>
              <a:gd name="T94" fmla="*/ 1845 w 2048"/>
              <a:gd name="T95" fmla="*/ 1152 h 2048"/>
              <a:gd name="T96" fmla="*/ 2048 w 2048"/>
              <a:gd name="T97" fmla="*/ 1152 h 2048"/>
              <a:gd name="T98" fmla="*/ 1024 w 2048"/>
              <a:gd name="T99" fmla="*/ 1600 h 2048"/>
              <a:gd name="T100" fmla="*/ 448 w 2048"/>
              <a:gd name="T101" fmla="*/ 1024 h 2048"/>
              <a:gd name="T102" fmla="*/ 1024 w 2048"/>
              <a:gd name="T103" fmla="*/ 448 h 2048"/>
              <a:gd name="T104" fmla="*/ 1600 w 2048"/>
              <a:gd name="T105" fmla="*/ 1024 h 2048"/>
              <a:gd name="T106" fmla="*/ 1024 w 2048"/>
              <a:gd name="T107" fmla="*/ 160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48" h="2048">
                <a:moveTo>
                  <a:pt x="2048" y="1152"/>
                </a:moveTo>
                <a:cubicBezTo>
                  <a:pt x="2048" y="896"/>
                  <a:pt x="2048" y="896"/>
                  <a:pt x="2048" y="896"/>
                </a:cubicBezTo>
                <a:cubicBezTo>
                  <a:pt x="1845" y="896"/>
                  <a:pt x="1845" y="896"/>
                  <a:pt x="1845" y="896"/>
                </a:cubicBezTo>
                <a:cubicBezTo>
                  <a:pt x="1836" y="836"/>
                  <a:pt x="1821" y="779"/>
                  <a:pt x="1799" y="724"/>
                </a:cubicBezTo>
                <a:cubicBezTo>
                  <a:pt x="1975" y="623"/>
                  <a:pt x="1975" y="623"/>
                  <a:pt x="1975" y="623"/>
                </a:cubicBezTo>
                <a:cubicBezTo>
                  <a:pt x="1847" y="401"/>
                  <a:pt x="1847" y="401"/>
                  <a:pt x="1847" y="401"/>
                </a:cubicBezTo>
                <a:cubicBezTo>
                  <a:pt x="1672" y="502"/>
                  <a:pt x="1672" y="502"/>
                  <a:pt x="1672" y="502"/>
                </a:cubicBezTo>
                <a:cubicBezTo>
                  <a:pt x="1634" y="456"/>
                  <a:pt x="1592" y="414"/>
                  <a:pt x="1546" y="376"/>
                </a:cubicBezTo>
                <a:cubicBezTo>
                  <a:pt x="1647" y="201"/>
                  <a:pt x="1647" y="201"/>
                  <a:pt x="1647" y="201"/>
                </a:cubicBezTo>
                <a:cubicBezTo>
                  <a:pt x="1425" y="73"/>
                  <a:pt x="1425" y="73"/>
                  <a:pt x="1425" y="73"/>
                </a:cubicBezTo>
                <a:cubicBezTo>
                  <a:pt x="1324" y="249"/>
                  <a:pt x="1324" y="249"/>
                  <a:pt x="1324" y="249"/>
                </a:cubicBezTo>
                <a:cubicBezTo>
                  <a:pt x="1269" y="227"/>
                  <a:pt x="1212" y="212"/>
                  <a:pt x="1152" y="203"/>
                </a:cubicBezTo>
                <a:cubicBezTo>
                  <a:pt x="1152" y="0"/>
                  <a:pt x="1152" y="0"/>
                  <a:pt x="1152" y="0"/>
                </a:cubicBezTo>
                <a:cubicBezTo>
                  <a:pt x="896" y="0"/>
                  <a:pt x="896" y="0"/>
                  <a:pt x="896" y="0"/>
                </a:cubicBezTo>
                <a:cubicBezTo>
                  <a:pt x="896" y="203"/>
                  <a:pt x="896" y="203"/>
                  <a:pt x="896" y="203"/>
                </a:cubicBezTo>
                <a:cubicBezTo>
                  <a:pt x="837" y="212"/>
                  <a:pt x="779" y="227"/>
                  <a:pt x="724" y="249"/>
                </a:cubicBezTo>
                <a:cubicBezTo>
                  <a:pt x="623" y="73"/>
                  <a:pt x="623" y="73"/>
                  <a:pt x="623" y="73"/>
                </a:cubicBezTo>
                <a:cubicBezTo>
                  <a:pt x="401" y="201"/>
                  <a:pt x="401" y="201"/>
                  <a:pt x="401" y="201"/>
                </a:cubicBezTo>
                <a:cubicBezTo>
                  <a:pt x="502" y="376"/>
                  <a:pt x="502" y="376"/>
                  <a:pt x="502" y="376"/>
                </a:cubicBezTo>
                <a:cubicBezTo>
                  <a:pt x="456" y="414"/>
                  <a:pt x="414" y="456"/>
                  <a:pt x="377" y="502"/>
                </a:cubicBezTo>
                <a:cubicBezTo>
                  <a:pt x="201" y="401"/>
                  <a:pt x="201" y="401"/>
                  <a:pt x="201" y="401"/>
                </a:cubicBezTo>
                <a:cubicBezTo>
                  <a:pt x="73" y="623"/>
                  <a:pt x="73" y="623"/>
                  <a:pt x="73" y="623"/>
                </a:cubicBezTo>
                <a:cubicBezTo>
                  <a:pt x="249" y="724"/>
                  <a:pt x="249" y="724"/>
                  <a:pt x="249" y="724"/>
                </a:cubicBezTo>
                <a:cubicBezTo>
                  <a:pt x="228" y="779"/>
                  <a:pt x="212" y="836"/>
                  <a:pt x="203" y="896"/>
                </a:cubicBezTo>
                <a:cubicBezTo>
                  <a:pt x="0" y="896"/>
                  <a:pt x="0" y="896"/>
                  <a:pt x="0" y="896"/>
                </a:cubicBezTo>
                <a:cubicBezTo>
                  <a:pt x="0" y="1152"/>
                  <a:pt x="0" y="1152"/>
                  <a:pt x="0" y="1152"/>
                </a:cubicBezTo>
                <a:cubicBezTo>
                  <a:pt x="203" y="1152"/>
                  <a:pt x="203" y="1152"/>
                  <a:pt x="203" y="1152"/>
                </a:cubicBezTo>
                <a:cubicBezTo>
                  <a:pt x="212" y="1212"/>
                  <a:pt x="228" y="1269"/>
                  <a:pt x="249" y="1324"/>
                </a:cubicBezTo>
                <a:cubicBezTo>
                  <a:pt x="73" y="1425"/>
                  <a:pt x="73" y="1425"/>
                  <a:pt x="73" y="1425"/>
                </a:cubicBezTo>
                <a:cubicBezTo>
                  <a:pt x="201" y="1647"/>
                  <a:pt x="201" y="1647"/>
                  <a:pt x="201" y="1647"/>
                </a:cubicBezTo>
                <a:cubicBezTo>
                  <a:pt x="377" y="1546"/>
                  <a:pt x="377" y="1546"/>
                  <a:pt x="377" y="1546"/>
                </a:cubicBezTo>
                <a:cubicBezTo>
                  <a:pt x="414" y="1592"/>
                  <a:pt x="456" y="1634"/>
                  <a:pt x="502" y="1672"/>
                </a:cubicBezTo>
                <a:cubicBezTo>
                  <a:pt x="401" y="1847"/>
                  <a:pt x="401" y="1847"/>
                  <a:pt x="401" y="1847"/>
                </a:cubicBezTo>
                <a:cubicBezTo>
                  <a:pt x="623" y="1975"/>
                  <a:pt x="623" y="1975"/>
                  <a:pt x="623" y="1975"/>
                </a:cubicBezTo>
                <a:cubicBezTo>
                  <a:pt x="724" y="1799"/>
                  <a:pt x="724" y="1799"/>
                  <a:pt x="724" y="1799"/>
                </a:cubicBezTo>
                <a:cubicBezTo>
                  <a:pt x="779" y="1821"/>
                  <a:pt x="837" y="1836"/>
                  <a:pt x="896" y="1845"/>
                </a:cubicBezTo>
                <a:cubicBezTo>
                  <a:pt x="896" y="2048"/>
                  <a:pt x="896" y="2048"/>
                  <a:pt x="896" y="2048"/>
                </a:cubicBezTo>
                <a:cubicBezTo>
                  <a:pt x="1152" y="2048"/>
                  <a:pt x="1152" y="2048"/>
                  <a:pt x="1152" y="2048"/>
                </a:cubicBezTo>
                <a:cubicBezTo>
                  <a:pt x="1152" y="1845"/>
                  <a:pt x="1152" y="1845"/>
                  <a:pt x="1152" y="1845"/>
                </a:cubicBezTo>
                <a:cubicBezTo>
                  <a:pt x="1212" y="1836"/>
                  <a:pt x="1269" y="1821"/>
                  <a:pt x="1324" y="1799"/>
                </a:cubicBezTo>
                <a:cubicBezTo>
                  <a:pt x="1425" y="1975"/>
                  <a:pt x="1425" y="1975"/>
                  <a:pt x="1425" y="1975"/>
                </a:cubicBezTo>
                <a:cubicBezTo>
                  <a:pt x="1647" y="1847"/>
                  <a:pt x="1647" y="1847"/>
                  <a:pt x="1647" y="1847"/>
                </a:cubicBezTo>
                <a:cubicBezTo>
                  <a:pt x="1546" y="1672"/>
                  <a:pt x="1546" y="1672"/>
                  <a:pt x="1546" y="1672"/>
                </a:cubicBezTo>
                <a:cubicBezTo>
                  <a:pt x="1592" y="1634"/>
                  <a:pt x="1634" y="1592"/>
                  <a:pt x="1672" y="1546"/>
                </a:cubicBezTo>
                <a:cubicBezTo>
                  <a:pt x="1847" y="1647"/>
                  <a:pt x="1847" y="1647"/>
                  <a:pt x="1847" y="1647"/>
                </a:cubicBezTo>
                <a:cubicBezTo>
                  <a:pt x="1975" y="1425"/>
                  <a:pt x="1975" y="1425"/>
                  <a:pt x="1975" y="1425"/>
                </a:cubicBezTo>
                <a:cubicBezTo>
                  <a:pt x="1800" y="1324"/>
                  <a:pt x="1800" y="1324"/>
                  <a:pt x="1800" y="1324"/>
                </a:cubicBezTo>
                <a:cubicBezTo>
                  <a:pt x="1821" y="1269"/>
                  <a:pt x="1836" y="1212"/>
                  <a:pt x="1845" y="1152"/>
                </a:cubicBezTo>
                <a:cubicBezTo>
                  <a:pt x="2048" y="1152"/>
                  <a:pt x="2048" y="1152"/>
                  <a:pt x="2048" y="1152"/>
                </a:cubicBezTo>
                <a:close/>
                <a:moveTo>
                  <a:pt x="1024" y="1600"/>
                </a:moveTo>
                <a:cubicBezTo>
                  <a:pt x="706" y="1600"/>
                  <a:pt x="448" y="1342"/>
                  <a:pt x="448" y="1024"/>
                </a:cubicBezTo>
                <a:cubicBezTo>
                  <a:pt x="448" y="706"/>
                  <a:pt x="706" y="448"/>
                  <a:pt x="1024" y="448"/>
                </a:cubicBezTo>
                <a:cubicBezTo>
                  <a:pt x="1342" y="448"/>
                  <a:pt x="1600" y="706"/>
                  <a:pt x="1600" y="1024"/>
                </a:cubicBezTo>
                <a:cubicBezTo>
                  <a:pt x="1600" y="1342"/>
                  <a:pt x="1342" y="1600"/>
                  <a:pt x="1024" y="1600"/>
                </a:cubicBezTo>
                <a:close/>
              </a:path>
            </a:pathLst>
          </a:custGeom>
          <a:solidFill>
            <a:srgbClr val="7B68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7030A0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8" name="school-calendar_68366"/>
          <p:cNvSpPr>
            <a:spLocks noChangeAspect="1"/>
          </p:cNvSpPr>
          <p:nvPr/>
        </p:nvSpPr>
        <p:spPr bwMode="auto">
          <a:xfrm>
            <a:off x="1851985" y="2279110"/>
            <a:ext cx="567057" cy="609685"/>
          </a:xfrm>
          <a:custGeom>
            <a:avLst/>
            <a:gdLst>
              <a:gd name="connsiteX0" fmla="*/ 361302 w 561348"/>
              <a:gd name="connsiteY0" fmla="*/ 383100 h 603546"/>
              <a:gd name="connsiteX1" fmla="*/ 433971 w 561348"/>
              <a:gd name="connsiteY1" fmla="*/ 383100 h 603546"/>
              <a:gd name="connsiteX2" fmla="*/ 440611 w 561348"/>
              <a:gd name="connsiteY2" fmla="*/ 389729 h 603546"/>
              <a:gd name="connsiteX3" fmla="*/ 440611 w 561348"/>
              <a:gd name="connsiteY3" fmla="*/ 462279 h 603546"/>
              <a:gd name="connsiteX4" fmla="*/ 433971 w 561348"/>
              <a:gd name="connsiteY4" fmla="*/ 468908 h 603546"/>
              <a:gd name="connsiteX5" fmla="*/ 361302 w 561348"/>
              <a:gd name="connsiteY5" fmla="*/ 468908 h 603546"/>
              <a:gd name="connsiteX6" fmla="*/ 354662 w 561348"/>
              <a:gd name="connsiteY6" fmla="*/ 462279 h 603546"/>
              <a:gd name="connsiteX7" fmla="*/ 354662 w 561348"/>
              <a:gd name="connsiteY7" fmla="*/ 389729 h 603546"/>
              <a:gd name="connsiteX8" fmla="*/ 361302 w 561348"/>
              <a:gd name="connsiteY8" fmla="*/ 383100 h 603546"/>
              <a:gd name="connsiteX9" fmla="*/ 244361 w 561348"/>
              <a:gd name="connsiteY9" fmla="*/ 383100 h 603546"/>
              <a:gd name="connsiteX10" fmla="*/ 317042 w 561348"/>
              <a:gd name="connsiteY10" fmla="*/ 383100 h 603546"/>
              <a:gd name="connsiteX11" fmla="*/ 323684 w 561348"/>
              <a:gd name="connsiteY11" fmla="*/ 389729 h 603546"/>
              <a:gd name="connsiteX12" fmla="*/ 323684 w 561348"/>
              <a:gd name="connsiteY12" fmla="*/ 462279 h 603546"/>
              <a:gd name="connsiteX13" fmla="*/ 317042 w 561348"/>
              <a:gd name="connsiteY13" fmla="*/ 468908 h 603546"/>
              <a:gd name="connsiteX14" fmla="*/ 244361 w 561348"/>
              <a:gd name="connsiteY14" fmla="*/ 468908 h 603546"/>
              <a:gd name="connsiteX15" fmla="*/ 237594 w 561348"/>
              <a:gd name="connsiteY15" fmla="*/ 462279 h 603546"/>
              <a:gd name="connsiteX16" fmla="*/ 237594 w 561348"/>
              <a:gd name="connsiteY16" fmla="*/ 389729 h 603546"/>
              <a:gd name="connsiteX17" fmla="*/ 244361 w 561348"/>
              <a:gd name="connsiteY17" fmla="*/ 383100 h 603546"/>
              <a:gd name="connsiteX18" fmla="*/ 127308 w 561348"/>
              <a:gd name="connsiteY18" fmla="*/ 383100 h 603546"/>
              <a:gd name="connsiteX19" fmla="*/ 199990 w 561348"/>
              <a:gd name="connsiteY19" fmla="*/ 383100 h 603546"/>
              <a:gd name="connsiteX20" fmla="*/ 206757 w 561348"/>
              <a:gd name="connsiteY20" fmla="*/ 389729 h 603546"/>
              <a:gd name="connsiteX21" fmla="*/ 206757 w 561348"/>
              <a:gd name="connsiteY21" fmla="*/ 462279 h 603546"/>
              <a:gd name="connsiteX22" fmla="*/ 199990 w 561348"/>
              <a:gd name="connsiteY22" fmla="*/ 468908 h 603546"/>
              <a:gd name="connsiteX23" fmla="*/ 127308 w 561348"/>
              <a:gd name="connsiteY23" fmla="*/ 468908 h 603546"/>
              <a:gd name="connsiteX24" fmla="*/ 120667 w 561348"/>
              <a:gd name="connsiteY24" fmla="*/ 462279 h 603546"/>
              <a:gd name="connsiteX25" fmla="*/ 120667 w 561348"/>
              <a:gd name="connsiteY25" fmla="*/ 389729 h 603546"/>
              <a:gd name="connsiteX26" fmla="*/ 127308 w 561348"/>
              <a:gd name="connsiteY26" fmla="*/ 383100 h 603546"/>
              <a:gd name="connsiteX27" fmla="*/ 361302 w 561348"/>
              <a:gd name="connsiteY27" fmla="*/ 266243 h 603546"/>
              <a:gd name="connsiteX28" fmla="*/ 433971 w 561348"/>
              <a:gd name="connsiteY28" fmla="*/ 266243 h 603546"/>
              <a:gd name="connsiteX29" fmla="*/ 440611 w 561348"/>
              <a:gd name="connsiteY29" fmla="*/ 272999 h 603546"/>
              <a:gd name="connsiteX30" fmla="*/ 440611 w 561348"/>
              <a:gd name="connsiteY30" fmla="*/ 345561 h 603546"/>
              <a:gd name="connsiteX31" fmla="*/ 433971 w 561348"/>
              <a:gd name="connsiteY31" fmla="*/ 352192 h 603546"/>
              <a:gd name="connsiteX32" fmla="*/ 361302 w 561348"/>
              <a:gd name="connsiteY32" fmla="*/ 352192 h 603546"/>
              <a:gd name="connsiteX33" fmla="*/ 354662 w 561348"/>
              <a:gd name="connsiteY33" fmla="*/ 345561 h 603546"/>
              <a:gd name="connsiteX34" fmla="*/ 354662 w 561348"/>
              <a:gd name="connsiteY34" fmla="*/ 272999 h 603546"/>
              <a:gd name="connsiteX35" fmla="*/ 361302 w 561348"/>
              <a:gd name="connsiteY35" fmla="*/ 266243 h 603546"/>
              <a:gd name="connsiteX36" fmla="*/ 244361 w 561348"/>
              <a:gd name="connsiteY36" fmla="*/ 266243 h 603546"/>
              <a:gd name="connsiteX37" fmla="*/ 317042 w 561348"/>
              <a:gd name="connsiteY37" fmla="*/ 266243 h 603546"/>
              <a:gd name="connsiteX38" fmla="*/ 323684 w 561348"/>
              <a:gd name="connsiteY38" fmla="*/ 272999 h 603546"/>
              <a:gd name="connsiteX39" fmla="*/ 323684 w 561348"/>
              <a:gd name="connsiteY39" fmla="*/ 345561 h 603546"/>
              <a:gd name="connsiteX40" fmla="*/ 317042 w 561348"/>
              <a:gd name="connsiteY40" fmla="*/ 352192 h 603546"/>
              <a:gd name="connsiteX41" fmla="*/ 244361 w 561348"/>
              <a:gd name="connsiteY41" fmla="*/ 352192 h 603546"/>
              <a:gd name="connsiteX42" fmla="*/ 237594 w 561348"/>
              <a:gd name="connsiteY42" fmla="*/ 345561 h 603546"/>
              <a:gd name="connsiteX43" fmla="*/ 237594 w 561348"/>
              <a:gd name="connsiteY43" fmla="*/ 272999 h 603546"/>
              <a:gd name="connsiteX44" fmla="*/ 244361 w 561348"/>
              <a:gd name="connsiteY44" fmla="*/ 266243 h 603546"/>
              <a:gd name="connsiteX45" fmla="*/ 127308 w 561348"/>
              <a:gd name="connsiteY45" fmla="*/ 266243 h 603546"/>
              <a:gd name="connsiteX46" fmla="*/ 199990 w 561348"/>
              <a:gd name="connsiteY46" fmla="*/ 266243 h 603546"/>
              <a:gd name="connsiteX47" fmla="*/ 206757 w 561348"/>
              <a:gd name="connsiteY47" fmla="*/ 272999 h 603546"/>
              <a:gd name="connsiteX48" fmla="*/ 206757 w 561348"/>
              <a:gd name="connsiteY48" fmla="*/ 345561 h 603546"/>
              <a:gd name="connsiteX49" fmla="*/ 199990 w 561348"/>
              <a:gd name="connsiteY49" fmla="*/ 352192 h 603546"/>
              <a:gd name="connsiteX50" fmla="*/ 127308 w 561348"/>
              <a:gd name="connsiteY50" fmla="*/ 352192 h 603546"/>
              <a:gd name="connsiteX51" fmla="*/ 120667 w 561348"/>
              <a:gd name="connsiteY51" fmla="*/ 345561 h 603546"/>
              <a:gd name="connsiteX52" fmla="*/ 120667 w 561348"/>
              <a:gd name="connsiteY52" fmla="*/ 272999 h 603546"/>
              <a:gd name="connsiteX53" fmla="*/ 127308 w 561348"/>
              <a:gd name="connsiteY53" fmla="*/ 266243 h 603546"/>
              <a:gd name="connsiteX54" fmla="*/ 70168 w 561348"/>
              <a:gd name="connsiteY54" fmla="*/ 198930 h 603546"/>
              <a:gd name="connsiteX55" fmla="*/ 70168 w 561348"/>
              <a:gd name="connsiteY55" fmla="*/ 537611 h 603546"/>
              <a:gd name="connsiteX56" fmla="*/ 491180 w 561348"/>
              <a:gd name="connsiteY56" fmla="*/ 537611 h 603546"/>
              <a:gd name="connsiteX57" fmla="*/ 491180 w 561348"/>
              <a:gd name="connsiteY57" fmla="*/ 198930 h 603546"/>
              <a:gd name="connsiteX58" fmla="*/ 129436 w 561348"/>
              <a:gd name="connsiteY58" fmla="*/ 0 h 603546"/>
              <a:gd name="connsiteX59" fmla="*/ 131065 w 561348"/>
              <a:gd name="connsiteY59" fmla="*/ 0 h 603546"/>
              <a:gd name="connsiteX60" fmla="*/ 172915 w 561348"/>
              <a:gd name="connsiteY60" fmla="*/ 41663 h 603546"/>
              <a:gd name="connsiteX61" fmla="*/ 172915 w 561348"/>
              <a:gd name="connsiteY61" fmla="*/ 73066 h 603546"/>
              <a:gd name="connsiteX62" fmla="*/ 388433 w 561348"/>
              <a:gd name="connsiteY62" fmla="*/ 73066 h 603546"/>
              <a:gd name="connsiteX63" fmla="*/ 388433 w 561348"/>
              <a:gd name="connsiteY63" fmla="*/ 41663 h 603546"/>
              <a:gd name="connsiteX64" fmla="*/ 430158 w 561348"/>
              <a:gd name="connsiteY64" fmla="*/ 0 h 603546"/>
              <a:gd name="connsiteX65" fmla="*/ 431787 w 561348"/>
              <a:gd name="connsiteY65" fmla="*/ 0 h 603546"/>
              <a:gd name="connsiteX66" fmla="*/ 473638 w 561348"/>
              <a:gd name="connsiteY66" fmla="*/ 41663 h 603546"/>
              <a:gd name="connsiteX67" fmla="*/ 473638 w 561348"/>
              <a:gd name="connsiteY67" fmla="*/ 73066 h 603546"/>
              <a:gd name="connsiteX68" fmla="*/ 519498 w 561348"/>
              <a:gd name="connsiteY68" fmla="*/ 73066 h 603546"/>
              <a:gd name="connsiteX69" fmla="*/ 561348 w 561348"/>
              <a:gd name="connsiteY69" fmla="*/ 114729 h 603546"/>
              <a:gd name="connsiteX70" fmla="*/ 561348 w 561348"/>
              <a:gd name="connsiteY70" fmla="*/ 561758 h 603546"/>
              <a:gd name="connsiteX71" fmla="*/ 519498 w 561348"/>
              <a:gd name="connsiteY71" fmla="*/ 603546 h 603546"/>
              <a:gd name="connsiteX72" fmla="*/ 41725 w 561348"/>
              <a:gd name="connsiteY72" fmla="*/ 603546 h 603546"/>
              <a:gd name="connsiteX73" fmla="*/ 0 w 561348"/>
              <a:gd name="connsiteY73" fmla="*/ 561758 h 603546"/>
              <a:gd name="connsiteX74" fmla="*/ 0 w 561348"/>
              <a:gd name="connsiteY74" fmla="*/ 114729 h 603546"/>
              <a:gd name="connsiteX75" fmla="*/ 41725 w 561348"/>
              <a:gd name="connsiteY75" fmla="*/ 73066 h 603546"/>
              <a:gd name="connsiteX76" fmla="*/ 87710 w 561348"/>
              <a:gd name="connsiteY76" fmla="*/ 73066 h 603546"/>
              <a:gd name="connsiteX77" fmla="*/ 87710 w 561348"/>
              <a:gd name="connsiteY77" fmla="*/ 41663 h 603546"/>
              <a:gd name="connsiteX78" fmla="*/ 129436 w 561348"/>
              <a:gd name="connsiteY78" fmla="*/ 0 h 60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61348" h="603546">
                <a:moveTo>
                  <a:pt x="361302" y="383100"/>
                </a:moveTo>
                <a:lnTo>
                  <a:pt x="433971" y="383100"/>
                </a:lnTo>
                <a:cubicBezTo>
                  <a:pt x="437729" y="383100"/>
                  <a:pt x="440611" y="386102"/>
                  <a:pt x="440611" y="389729"/>
                </a:cubicBezTo>
                <a:lnTo>
                  <a:pt x="440611" y="462279"/>
                </a:lnTo>
                <a:cubicBezTo>
                  <a:pt x="440611" y="466031"/>
                  <a:pt x="437729" y="468908"/>
                  <a:pt x="433971" y="468908"/>
                </a:cubicBezTo>
                <a:lnTo>
                  <a:pt x="361302" y="468908"/>
                </a:lnTo>
                <a:cubicBezTo>
                  <a:pt x="357669" y="468908"/>
                  <a:pt x="354662" y="466031"/>
                  <a:pt x="354662" y="462279"/>
                </a:cubicBezTo>
                <a:lnTo>
                  <a:pt x="354662" y="389729"/>
                </a:lnTo>
                <a:cubicBezTo>
                  <a:pt x="354662" y="386102"/>
                  <a:pt x="357669" y="383100"/>
                  <a:pt x="361302" y="383100"/>
                </a:cubicBezTo>
                <a:close/>
                <a:moveTo>
                  <a:pt x="244361" y="383100"/>
                </a:moveTo>
                <a:lnTo>
                  <a:pt x="317042" y="383100"/>
                </a:lnTo>
                <a:cubicBezTo>
                  <a:pt x="320676" y="383100"/>
                  <a:pt x="323684" y="386102"/>
                  <a:pt x="323684" y="389729"/>
                </a:cubicBezTo>
                <a:lnTo>
                  <a:pt x="323684" y="462279"/>
                </a:lnTo>
                <a:cubicBezTo>
                  <a:pt x="323684" y="466031"/>
                  <a:pt x="320676" y="468908"/>
                  <a:pt x="317042" y="468908"/>
                </a:cubicBezTo>
                <a:lnTo>
                  <a:pt x="244361" y="468908"/>
                </a:lnTo>
                <a:cubicBezTo>
                  <a:pt x="240601" y="468908"/>
                  <a:pt x="237594" y="466031"/>
                  <a:pt x="237594" y="462279"/>
                </a:cubicBezTo>
                <a:lnTo>
                  <a:pt x="237594" y="389729"/>
                </a:lnTo>
                <a:cubicBezTo>
                  <a:pt x="237594" y="386102"/>
                  <a:pt x="240601" y="383100"/>
                  <a:pt x="244361" y="383100"/>
                </a:cubicBezTo>
                <a:close/>
                <a:moveTo>
                  <a:pt x="127308" y="383100"/>
                </a:moveTo>
                <a:lnTo>
                  <a:pt x="199990" y="383100"/>
                </a:lnTo>
                <a:cubicBezTo>
                  <a:pt x="203749" y="383100"/>
                  <a:pt x="206757" y="386102"/>
                  <a:pt x="206757" y="389729"/>
                </a:cubicBezTo>
                <a:lnTo>
                  <a:pt x="206757" y="462279"/>
                </a:lnTo>
                <a:cubicBezTo>
                  <a:pt x="206757" y="466031"/>
                  <a:pt x="203749" y="468908"/>
                  <a:pt x="199990" y="468908"/>
                </a:cubicBezTo>
                <a:lnTo>
                  <a:pt x="127308" y="468908"/>
                </a:lnTo>
                <a:cubicBezTo>
                  <a:pt x="123674" y="468908"/>
                  <a:pt x="120667" y="466031"/>
                  <a:pt x="120667" y="462279"/>
                </a:cubicBezTo>
                <a:lnTo>
                  <a:pt x="120667" y="389729"/>
                </a:lnTo>
                <a:cubicBezTo>
                  <a:pt x="120667" y="386102"/>
                  <a:pt x="123674" y="383100"/>
                  <a:pt x="127308" y="383100"/>
                </a:cubicBezTo>
                <a:close/>
                <a:moveTo>
                  <a:pt x="361302" y="266243"/>
                </a:moveTo>
                <a:lnTo>
                  <a:pt x="433971" y="266243"/>
                </a:lnTo>
                <a:cubicBezTo>
                  <a:pt x="437729" y="266243"/>
                  <a:pt x="440611" y="269246"/>
                  <a:pt x="440611" y="272999"/>
                </a:cubicBezTo>
                <a:lnTo>
                  <a:pt x="440611" y="345561"/>
                </a:lnTo>
                <a:cubicBezTo>
                  <a:pt x="440611" y="349189"/>
                  <a:pt x="437729" y="352192"/>
                  <a:pt x="433971" y="352192"/>
                </a:cubicBezTo>
                <a:lnTo>
                  <a:pt x="361302" y="352192"/>
                </a:lnTo>
                <a:cubicBezTo>
                  <a:pt x="357669" y="352192"/>
                  <a:pt x="354662" y="349189"/>
                  <a:pt x="354662" y="345561"/>
                </a:cubicBezTo>
                <a:lnTo>
                  <a:pt x="354662" y="272999"/>
                </a:lnTo>
                <a:cubicBezTo>
                  <a:pt x="354662" y="269246"/>
                  <a:pt x="357669" y="266243"/>
                  <a:pt x="361302" y="266243"/>
                </a:cubicBezTo>
                <a:close/>
                <a:moveTo>
                  <a:pt x="244361" y="266243"/>
                </a:moveTo>
                <a:lnTo>
                  <a:pt x="317042" y="266243"/>
                </a:lnTo>
                <a:cubicBezTo>
                  <a:pt x="320676" y="266243"/>
                  <a:pt x="323684" y="269246"/>
                  <a:pt x="323684" y="272999"/>
                </a:cubicBezTo>
                <a:lnTo>
                  <a:pt x="323684" y="345561"/>
                </a:lnTo>
                <a:cubicBezTo>
                  <a:pt x="323684" y="349189"/>
                  <a:pt x="320676" y="352192"/>
                  <a:pt x="317042" y="352192"/>
                </a:cubicBezTo>
                <a:lnTo>
                  <a:pt x="244361" y="352192"/>
                </a:lnTo>
                <a:cubicBezTo>
                  <a:pt x="240601" y="352192"/>
                  <a:pt x="237594" y="349189"/>
                  <a:pt x="237594" y="345561"/>
                </a:cubicBezTo>
                <a:lnTo>
                  <a:pt x="237594" y="272999"/>
                </a:lnTo>
                <a:cubicBezTo>
                  <a:pt x="237594" y="269246"/>
                  <a:pt x="240601" y="266243"/>
                  <a:pt x="244361" y="266243"/>
                </a:cubicBezTo>
                <a:close/>
                <a:moveTo>
                  <a:pt x="127308" y="266243"/>
                </a:moveTo>
                <a:lnTo>
                  <a:pt x="199990" y="266243"/>
                </a:lnTo>
                <a:cubicBezTo>
                  <a:pt x="203749" y="266243"/>
                  <a:pt x="206757" y="269246"/>
                  <a:pt x="206757" y="272999"/>
                </a:cubicBezTo>
                <a:lnTo>
                  <a:pt x="206757" y="345561"/>
                </a:lnTo>
                <a:cubicBezTo>
                  <a:pt x="206757" y="349189"/>
                  <a:pt x="203749" y="352192"/>
                  <a:pt x="199990" y="352192"/>
                </a:cubicBezTo>
                <a:lnTo>
                  <a:pt x="127308" y="352192"/>
                </a:lnTo>
                <a:cubicBezTo>
                  <a:pt x="123674" y="352192"/>
                  <a:pt x="120667" y="349189"/>
                  <a:pt x="120667" y="345561"/>
                </a:cubicBezTo>
                <a:lnTo>
                  <a:pt x="120667" y="272999"/>
                </a:lnTo>
                <a:cubicBezTo>
                  <a:pt x="120667" y="269246"/>
                  <a:pt x="123674" y="266243"/>
                  <a:pt x="127308" y="266243"/>
                </a:cubicBezTo>
                <a:close/>
                <a:moveTo>
                  <a:pt x="70168" y="198930"/>
                </a:moveTo>
                <a:lnTo>
                  <a:pt x="70168" y="537611"/>
                </a:lnTo>
                <a:lnTo>
                  <a:pt x="491180" y="537611"/>
                </a:lnTo>
                <a:lnTo>
                  <a:pt x="491180" y="198930"/>
                </a:lnTo>
                <a:close/>
                <a:moveTo>
                  <a:pt x="129436" y="0"/>
                </a:moveTo>
                <a:lnTo>
                  <a:pt x="131065" y="0"/>
                </a:lnTo>
                <a:cubicBezTo>
                  <a:pt x="154245" y="0"/>
                  <a:pt x="172915" y="18642"/>
                  <a:pt x="172915" y="41663"/>
                </a:cubicBezTo>
                <a:lnTo>
                  <a:pt x="172915" y="73066"/>
                </a:lnTo>
                <a:lnTo>
                  <a:pt x="388433" y="73066"/>
                </a:lnTo>
                <a:lnTo>
                  <a:pt x="388433" y="41663"/>
                </a:lnTo>
                <a:cubicBezTo>
                  <a:pt x="388433" y="18642"/>
                  <a:pt x="407103" y="0"/>
                  <a:pt x="430158" y="0"/>
                </a:cubicBezTo>
                <a:lnTo>
                  <a:pt x="431787" y="0"/>
                </a:lnTo>
                <a:cubicBezTo>
                  <a:pt x="454968" y="0"/>
                  <a:pt x="473638" y="18642"/>
                  <a:pt x="473638" y="41663"/>
                </a:cubicBezTo>
                <a:lnTo>
                  <a:pt x="473638" y="73066"/>
                </a:lnTo>
                <a:lnTo>
                  <a:pt x="519498" y="73066"/>
                </a:lnTo>
                <a:cubicBezTo>
                  <a:pt x="542678" y="73066"/>
                  <a:pt x="561348" y="91708"/>
                  <a:pt x="561348" y="114729"/>
                </a:cubicBezTo>
                <a:lnTo>
                  <a:pt x="561348" y="561758"/>
                </a:lnTo>
                <a:cubicBezTo>
                  <a:pt x="561348" y="584779"/>
                  <a:pt x="542678" y="603546"/>
                  <a:pt x="519498" y="603546"/>
                </a:cubicBezTo>
                <a:lnTo>
                  <a:pt x="41725" y="603546"/>
                </a:lnTo>
                <a:cubicBezTo>
                  <a:pt x="18670" y="603546"/>
                  <a:pt x="0" y="584779"/>
                  <a:pt x="0" y="561758"/>
                </a:cubicBezTo>
                <a:lnTo>
                  <a:pt x="0" y="114729"/>
                </a:lnTo>
                <a:cubicBezTo>
                  <a:pt x="0" y="91708"/>
                  <a:pt x="18670" y="73066"/>
                  <a:pt x="41725" y="73066"/>
                </a:cubicBezTo>
                <a:lnTo>
                  <a:pt x="87710" y="73066"/>
                </a:lnTo>
                <a:lnTo>
                  <a:pt x="87710" y="41663"/>
                </a:lnTo>
                <a:cubicBezTo>
                  <a:pt x="87710" y="18642"/>
                  <a:pt x="106380" y="0"/>
                  <a:pt x="129436" y="0"/>
                </a:cubicBezTo>
                <a:close/>
              </a:path>
            </a:pathLst>
          </a:custGeom>
          <a:solidFill>
            <a:srgbClr val="7B68A1"/>
          </a:solidFill>
          <a:ln>
            <a:noFill/>
          </a:ln>
        </p:spPr>
      </p:sp>
      <p:sp>
        <p:nvSpPr>
          <p:cNvPr id="19" name="saturn_192504"/>
          <p:cNvSpPr>
            <a:spLocks noChangeAspect="1"/>
          </p:cNvSpPr>
          <p:nvPr/>
        </p:nvSpPr>
        <p:spPr bwMode="auto">
          <a:xfrm>
            <a:off x="2762801" y="4524718"/>
            <a:ext cx="609685" cy="410616"/>
          </a:xfrm>
          <a:custGeom>
            <a:avLst/>
            <a:gdLst>
              <a:gd name="T0" fmla="*/ 6830 w 6935"/>
              <a:gd name="T1" fmla="*/ 1271 h 4678"/>
              <a:gd name="T2" fmla="*/ 6073 w 6935"/>
              <a:gd name="T3" fmla="*/ 726 h 4678"/>
              <a:gd name="T4" fmla="*/ 5142 w 6935"/>
              <a:gd name="T5" fmla="*/ 747 h 4678"/>
              <a:gd name="T6" fmla="*/ 5127 w 6935"/>
              <a:gd name="T7" fmla="*/ 749 h 4678"/>
              <a:gd name="T8" fmla="*/ 3412 w 6935"/>
              <a:gd name="T9" fmla="*/ 0 h 4678"/>
              <a:gd name="T10" fmla="*/ 1784 w 6935"/>
              <a:gd name="T11" fmla="*/ 660 h 4678"/>
              <a:gd name="T12" fmla="*/ 1080 w 6935"/>
              <a:gd name="T13" fmla="*/ 2166 h 4678"/>
              <a:gd name="T14" fmla="*/ 1078 w 6935"/>
              <a:gd name="T15" fmla="*/ 2168 h 4678"/>
              <a:gd name="T16" fmla="*/ 376 w 6935"/>
              <a:gd name="T17" fmla="*/ 2692 h 4678"/>
              <a:gd name="T18" fmla="*/ 86 w 6935"/>
              <a:gd name="T19" fmla="*/ 3628 h 4678"/>
              <a:gd name="T20" fmla="*/ 850 w 6935"/>
              <a:gd name="T21" fmla="*/ 4173 h 4678"/>
              <a:gd name="T22" fmla="*/ 1187 w 6935"/>
              <a:gd name="T23" fmla="*/ 4196 h 4678"/>
              <a:gd name="T24" fmla="*/ 1679 w 6935"/>
              <a:gd name="T25" fmla="*/ 4164 h 4678"/>
              <a:gd name="T26" fmla="*/ 1910 w 6935"/>
              <a:gd name="T27" fmla="*/ 4132 h 4678"/>
              <a:gd name="T28" fmla="*/ 2085 w 6935"/>
              <a:gd name="T29" fmla="*/ 4266 h 4678"/>
              <a:gd name="T30" fmla="*/ 3412 w 6935"/>
              <a:gd name="T31" fmla="*/ 4678 h 4678"/>
              <a:gd name="T32" fmla="*/ 5704 w 6935"/>
              <a:gd name="T33" fmla="*/ 2809 h 4678"/>
              <a:gd name="T34" fmla="*/ 5918 w 6935"/>
              <a:gd name="T35" fmla="*/ 2682 h 4678"/>
              <a:gd name="T36" fmla="*/ 6572 w 6935"/>
              <a:gd name="T37" fmla="*/ 2173 h 4678"/>
              <a:gd name="T38" fmla="*/ 6830 w 6935"/>
              <a:gd name="T39" fmla="*/ 1271 h 4678"/>
              <a:gd name="T40" fmla="*/ 1547 w 6935"/>
              <a:gd name="T41" fmla="*/ 2262 h 4678"/>
              <a:gd name="T42" fmla="*/ 1551 w 6935"/>
              <a:gd name="T43" fmla="*/ 2188 h 4678"/>
              <a:gd name="T44" fmla="*/ 3412 w 6935"/>
              <a:gd name="T45" fmla="*/ 473 h 4678"/>
              <a:gd name="T46" fmla="*/ 4812 w 6935"/>
              <a:gd name="T47" fmla="*/ 1104 h 4678"/>
              <a:gd name="T48" fmla="*/ 4869 w 6935"/>
              <a:gd name="T49" fmla="*/ 1172 h 4678"/>
              <a:gd name="T50" fmla="*/ 5181 w 6935"/>
              <a:gd name="T51" fmla="*/ 1741 h 4678"/>
              <a:gd name="T52" fmla="*/ 5198 w 6935"/>
              <a:gd name="T53" fmla="*/ 1779 h 4678"/>
              <a:gd name="T54" fmla="*/ 5151 w 6935"/>
              <a:gd name="T55" fmla="*/ 1806 h 4678"/>
              <a:gd name="T56" fmla="*/ 3888 w 6935"/>
              <a:gd name="T57" fmla="*/ 2393 h 4678"/>
              <a:gd name="T58" fmla="*/ 3490 w 6935"/>
              <a:gd name="T59" fmla="*/ 2539 h 4678"/>
              <a:gd name="T60" fmla="*/ 2036 w 6935"/>
              <a:gd name="T61" fmla="*/ 2946 h 4678"/>
              <a:gd name="T62" fmla="*/ 1733 w 6935"/>
              <a:gd name="T63" fmla="*/ 3001 h 4678"/>
              <a:gd name="T64" fmla="*/ 1668 w 6935"/>
              <a:gd name="T65" fmla="*/ 3010 h 4678"/>
              <a:gd name="T66" fmla="*/ 1627 w 6935"/>
              <a:gd name="T67" fmla="*/ 2954 h 4678"/>
              <a:gd name="T68" fmla="*/ 1545 w 6935"/>
              <a:gd name="T69" fmla="*/ 2339 h 4678"/>
              <a:gd name="T70" fmla="*/ 1547 w 6935"/>
              <a:gd name="T71" fmla="*/ 2262 h 4678"/>
              <a:gd name="T72" fmla="*/ 3412 w 6935"/>
              <a:gd name="T73" fmla="*/ 4206 h 4678"/>
              <a:gd name="T74" fmla="*/ 2563 w 6935"/>
              <a:gd name="T75" fmla="*/ 4004 h 4678"/>
              <a:gd name="T76" fmla="*/ 3868 w 6935"/>
              <a:gd name="T77" fmla="*/ 3621 h 4678"/>
              <a:gd name="T78" fmla="*/ 5110 w 6935"/>
              <a:gd name="T79" fmla="*/ 3116 h 4678"/>
              <a:gd name="T80" fmla="*/ 3412 w 6935"/>
              <a:gd name="T81" fmla="*/ 4206 h 4678"/>
              <a:gd name="T82" fmla="*/ 6227 w 6935"/>
              <a:gd name="T83" fmla="*/ 1851 h 4678"/>
              <a:gd name="T84" fmla="*/ 5669 w 6935"/>
              <a:gd name="T85" fmla="*/ 2281 h 4678"/>
              <a:gd name="T86" fmla="*/ 3712 w 6935"/>
              <a:gd name="T87" fmla="*/ 3175 h 4678"/>
              <a:gd name="T88" fmla="*/ 1623 w 6935"/>
              <a:gd name="T89" fmla="*/ 3695 h 4678"/>
              <a:gd name="T90" fmla="*/ 920 w 6935"/>
              <a:gd name="T91" fmla="*/ 3706 h 4678"/>
              <a:gd name="T92" fmla="*/ 532 w 6935"/>
              <a:gd name="T93" fmla="*/ 3472 h 4678"/>
              <a:gd name="T94" fmla="*/ 713 w 6935"/>
              <a:gd name="T95" fmla="*/ 3023 h 4678"/>
              <a:gd name="T96" fmla="*/ 1098 w 6935"/>
              <a:gd name="T97" fmla="*/ 2714 h 4678"/>
              <a:gd name="T98" fmla="*/ 1135 w 6935"/>
              <a:gd name="T99" fmla="*/ 2932 h 4678"/>
              <a:gd name="T100" fmla="*/ 913 w 6935"/>
              <a:gd name="T101" fmla="*/ 3109 h 4678"/>
              <a:gd name="T102" fmla="*/ 849 w 6935"/>
              <a:gd name="T103" fmla="*/ 3361 h 4678"/>
              <a:gd name="T104" fmla="*/ 1056 w 6935"/>
              <a:gd name="T105" fmla="*/ 3519 h 4678"/>
              <a:gd name="T106" fmla="*/ 1806 w 6935"/>
              <a:gd name="T107" fmla="*/ 3467 h 4678"/>
              <a:gd name="T108" fmla="*/ 3645 w 6935"/>
              <a:gd name="T109" fmla="*/ 2985 h 4678"/>
              <a:gd name="T110" fmla="*/ 5385 w 6935"/>
              <a:gd name="T111" fmla="*/ 2216 h 4678"/>
              <a:gd name="T112" fmla="*/ 6003 w 6935"/>
              <a:gd name="T113" fmla="*/ 1790 h 4678"/>
              <a:gd name="T114" fmla="*/ 6067 w 6935"/>
              <a:gd name="T115" fmla="*/ 1537 h 4678"/>
              <a:gd name="T116" fmla="*/ 5860 w 6935"/>
              <a:gd name="T117" fmla="*/ 1380 h 4678"/>
              <a:gd name="T118" fmla="*/ 5547 w 6935"/>
              <a:gd name="T119" fmla="*/ 1382 h 4678"/>
              <a:gd name="T120" fmla="*/ 5448 w 6935"/>
              <a:gd name="T121" fmla="*/ 1187 h 4678"/>
              <a:gd name="T122" fmla="*/ 6385 w 6935"/>
              <a:gd name="T123" fmla="*/ 1426 h 4678"/>
              <a:gd name="T124" fmla="*/ 6227 w 6935"/>
              <a:gd name="T125" fmla="*/ 1851 h 4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935" h="4678">
                <a:moveTo>
                  <a:pt x="6830" y="1271"/>
                </a:moveTo>
                <a:cubicBezTo>
                  <a:pt x="6759" y="1065"/>
                  <a:pt x="6569" y="804"/>
                  <a:pt x="6073" y="726"/>
                </a:cubicBezTo>
                <a:cubicBezTo>
                  <a:pt x="5827" y="687"/>
                  <a:pt x="5531" y="694"/>
                  <a:pt x="5142" y="747"/>
                </a:cubicBezTo>
                <a:cubicBezTo>
                  <a:pt x="5137" y="747"/>
                  <a:pt x="5132" y="748"/>
                  <a:pt x="5127" y="749"/>
                </a:cubicBezTo>
                <a:cubicBezTo>
                  <a:pt x="4685" y="271"/>
                  <a:pt x="4069" y="0"/>
                  <a:pt x="3412" y="0"/>
                </a:cubicBezTo>
                <a:cubicBezTo>
                  <a:pt x="2801" y="0"/>
                  <a:pt x="2223" y="234"/>
                  <a:pt x="1784" y="660"/>
                </a:cubicBezTo>
                <a:cubicBezTo>
                  <a:pt x="1369" y="1062"/>
                  <a:pt x="1121" y="1594"/>
                  <a:pt x="1080" y="2166"/>
                </a:cubicBezTo>
                <a:cubicBezTo>
                  <a:pt x="1079" y="2167"/>
                  <a:pt x="1079" y="2167"/>
                  <a:pt x="1078" y="2168"/>
                </a:cubicBezTo>
                <a:cubicBezTo>
                  <a:pt x="776" y="2349"/>
                  <a:pt x="539" y="2525"/>
                  <a:pt x="376" y="2692"/>
                </a:cubicBezTo>
                <a:cubicBezTo>
                  <a:pt x="0" y="3076"/>
                  <a:pt x="11" y="3413"/>
                  <a:pt x="86" y="3628"/>
                </a:cubicBezTo>
                <a:cubicBezTo>
                  <a:pt x="145" y="3798"/>
                  <a:pt x="323" y="4094"/>
                  <a:pt x="850" y="4173"/>
                </a:cubicBezTo>
                <a:cubicBezTo>
                  <a:pt x="950" y="4188"/>
                  <a:pt x="1064" y="4196"/>
                  <a:pt x="1187" y="4196"/>
                </a:cubicBezTo>
                <a:cubicBezTo>
                  <a:pt x="1334" y="4196"/>
                  <a:pt x="1499" y="4185"/>
                  <a:pt x="1679" y="4164"/>
                </a:cubicBezTo>
                <a:cubicBezTo>
                  <a:pt x="1754" y="4155"/>
                  <a:pt x="1831" y="4144"/>
                  <a:pt x="1910" y="4132"/>
                </a:cubicBezTo>
                <a:cubicBezTo>
                  <a:pt x="1966" y="4179"/>
                  <a:pt x="2024" y="4224"/>
                  <a:pt x="2085" y="4266"/>
                </a:cubicBezTo>
                <a:cubicBezTo>
                  <a:pt x="2476" y="4536"/>
                  <a:pt x="2935" y="4678"/>
                  <a:pt x="3412" y="4678"/>
                </a:cubicBezTo>
                <a:cubicBezTo>
                  <a:pt x="4541" y="4678"/>
                  <a:pt x="5486" y="3875"/>
                  <a:pt x="5704" y="2809"/>
                </a:cubicBezTo>
                <a:cubicBezTo>
                  <a:pt x="5778" y="2767"/>
                  <a:pt x="5850" y="2724"/>
                  <a:pt x="5918" y="2682"/>
                </a:cubicBezTo>
                <a:cubicBezTo>
                  <a:pt x="6201" y="2506"/>
                  <a:pt x="6421" y="2335"/>
                  <a:pt x="6572" y="2173"/>
                </a:cubicBezTo>
                <a:cubicBezTo>
                  <a:pt x="6935" y="1783"/>
                  <a:pt x="6890" y="1440"/>
                  <a:pt x="6830" y="1271"/>
                </a:cubicBezTo>
                <a:close/>
                <a:moveTo>
                  <a:pt x="1547" y="2262"/>
                </a:moveTo>
                <a:cubicBezTo>
                  <a:pt x="1548" y="2238"/>
                  <a:pt x="1550" y="2213"/>
                  <a:pt x="1551" y="2188"/>
                </a:cubicBezTo>
                <a:cubicBezTo>
                  <a:pt x="1628" y="1219"/>
                  <a:pt x="2429" y="473"/>
                  <a:pt x="3412" y="473"/>
                </a:cubicBezTo>
                <a:cubicBezTo>
                  <a:pt x="3952" y="473"/>
                  <a:pt x="4457" y="702"/>
                  <a:pt x="4812" y="1104"/>
                </a:cubicBezTo>
                <a:cubicBezTo>
                  <a:pt x="4831" y="1126"/>
                  <a:pt x="4850" y="1149"/>
                  <a:pt x="4869" y="1172"/>
                </a:cubicBezTo>
                <a:cubicBezTo>
                  <a:pt x="5006" y="1343"/>
                  <a:pt x="5111" y="1534"/>
                  <a:pt x="5181" y="1741"/>
                </a:cubicBezTo>
                <a:cubicBezTo>
                  <a:pt x="5185" y="1754"/>
                  <a:pt x="5191" y="1767"/>
                  <a:pt x="5198" y="1779"/>
                </a:cubicBezTo>
                <a:cubicBezTo>
                  <a:pt x="5182" y="1788"/>
                  <a:pt x="5167" y="1797"/>
                  <a:pt x="5151" y="1806"/>
                </a:cubicBezTo>
                <a:cubicBezTo>
                  <a:pt x="4802" y="2005"/>
                  <a:pt x="4364" y="2208"/>
                  <a:pt x="3888" y="2393"/>
                </a:cubicBezTo>
                <a:cubicBezTo>
                  <a:pt x="3757" y="2443"/>
                  <a:pt x="3624" y="2492"/>
                  <a:pt x="3490" y="2539"/>
                </a:cubicBezTo>
                <a:cubicBezTo>
                  <a:pt x="2983" y="2717"/>
                  <a:pt x="2478" y="2857"/>
                  <a:pt x="2036" y="2946"/>
                </a:cubicBezTo>
                <a:cubicBezTo>
                  <a:pt x="1931" y="2967"/>
                  <a:pt x="1830" y="2986"/>
                  <a:pt x="1733" y="3001"/>
                </a:cubicBezTo>
                <a:cubicBezTo>
                  <a:pt x="1711" y="3004"/>
                  <a:pt x="1689" y="3007"/>
                  <a:pt x="1668" y="3010"/>
                </a:cubicBezTo>
                <a:cubicBezTo>
                  <a:pt x="1657" y="2989"/>
                  <a:pt x="1643" y="2970"/>
                  <a:pt x="1627" y="2954"/>
                </a:cubicBezTo>
                <a:cubicBezTo>
                  <a:pt x="1577" y="2780"/>
                  <a:pt x="1545" y="2543"/>
                  <a:pt x="1545" y="2339"/>
                </a:cubicBezTo>
                <a:cubicBezTo>
                  <a:pt x="1545" y="2314"/>
                  <a:pt x="1546" y="2288"/>
                  <a:pt x="1547" y="2262"/>
                </a:cubicBezTo>
                <a:close/>
                <a:moveTo>
                  <a:pt x="3412" y="4206"/>
                </a:moveTo>
                <a:cubicBezTo>
                  <a:pt x="3109" y="4206"/>
                  <a:pt x="2820" y="4134"/>
                  <a:pt x="2563" y="4004"/>
                </a:cubicBezTo>
                <a:cubicBezTo>
                  <a:pt x="2975" y="3907"/>
                  <a:pt x="3419" y="3778"/>
                  <a:pt x="3868" y="3621"/>
                </a:cubicBezTo>
                <a:cubicBezTo>
                  <a:pt x="4310" y="3466"/>
                  <a:pt x="4732" y="3294"/>
                  <a:pt x="5110" y="3116"/>
                </a:cubicBezTo>
                <a:cubicBezTo>
                  <a:pt x="4814" y="3759"/>
                  <a:pt x="4165" y="4206"/>
                  <a:pt x="3412" y="4206"/>
                </a:cubicBezTo>
                <a:close/>
                <a:moveTo>
                  <a:pt x="6227" y="1851"/>
                </a:moveTo>
                <a:cubicBezTo>
                  <a:pt x="6104" y="1983"/>
                  <a:pt x="5917" y="2127"/>
                  <a:pt x="5669" y="2281"/>
                </a:cubicBezTo>
                <a:cubicBezTo>
                  <a:pt x="5170" y="2591"/>
                  <a:pt x="4475" y="2908"/>
                  <a:pt x="3712" y="3175"/>
                </a:cubicBezTo>
                <a:cubicBezTo>
                  <a:pt x="2949" y="3441"/>
                  <a:pt x="2207" y="3626"/>
                  <a:pt x="1623" y="3695"/>
                </a:cubicBezTo>
                <a:cubicBezTo>
                  <a:pt x="1337" y="3729"/>
                  <a:pt x="1096" y="3732"/>
                  <a:pt x="920" y="3706"/>
                </a:cubicBezTo>
                <a:cubicBezTo>
                  <a:pt x="772" y="3684"/>
                  <a:pt x="585" y="3625"/>
                  <a:pt x="532" y="3472"/>
                </a:cubicBezTo>
                <a:cubicBezTo>
                  <a:pt x="515" y="3424"/>
                  <a:pt x="464" y="3277"/>
                  <a:pt x="713" y="3023"/>
                </a:cubicBezTo>
                <a:cubicBezTo>
                  <a:pt x="808" y="2926"/>
                  <a:pt x="937" y="2822"/>
                  <a:pt x="1098" y="2714"/>
                </a:cubicBezTo>
                <a:cubicBezTo>
                  <a:pt x="1108" y="2789"/>
                  <a:pt x="1121" y="2862"/>
                  <a:pt x="1135" y="2932"/>
                </a:cubicBezTo>
                <a:cubicBezTo>
                  <a:pt x="1049" y="2994"/>
                  <a:pt x="975" y="3053"/>
                  <a:pt x="913" y="3109"/>
                </a:cubicBezTo>
                <a:cubicBezTo>
                  <a:pt x="843" y="3172"/>
                  <a:pt x="818" y="3272"/>
                  <a:pt x="849" y="3361"/>
                </a:cubicBezTo>
                <a:cubicBezTo>
                  <a:pt x="881" y="3450"/>
                  <a:pt x="962" y="3512"/>
                  <a:pt x="1056" y="3519"/>
                </a:cubicBezTo>
                <a:cubicBezTo>
                  <a:pt x="1248" y="3532"/>
                  <a:pt x="1500" y="3514"/>
                  <a:pt x="1806" y="3467"/>
                </a:cubicBezTo>
                <a:cubicBezTo>
                  <a:pt x="2339" y="3385"/>
                  <a:pt x="2992" y="3214"/>
                  <a:pt x="3645" y="2985"/>
                </a:cubicBezTo>
                <a:cubicBezTo>
                  <a:pt x="4299" y="2757"/>
                  <a:pt x="4917" y="2484"/>
                  <a:pt x="5385" y="2216"/>
                </a:cubicBezTo>
                <a:cubicBezTo>
                  <a:pt x="5653" y="2063"/>
                  <a:pt x="5861" y="1920"/>
                  <a:pt x="6003" y="1790"/>
                </a:cubicBezTo>
                <a:cubicBezTo>
                  <a:pt x="6073" y="1726"/>
                  <a:pt x="6098" y="1627"/>
                  <a:pt x="6067" y="1537"/>
                </a:cubicBezTo>
                <a:cubicBezTo>
                  <a:pt x="6036" y="1448"/>
                  <a:pt x="5954" y="1386"/>
                  <a:pt x="5860" y="1380"/>
                </a:cubicBezTo>
                <a:cubicBezTo>
                  <a:pt x="5769" y="1374"/>
                  <a:pt x="5664" y="1374"/>
                  <a:pt x="5547" y="1382"/>
                </a:cubicBezTo>
                <a:cubicBezTo>
                  <a:pt x="5517" y="1315"/>
                  <a:pt x="5484" y="1250"/>
                  <a:pt x="5448" y="1187"/>
                </a:cubicBezTo>
                <a:cubicBezTo>
                  <a:pt x="5998" y="1139"/>
                  <a:pt x="6312" y="1220"/>
                  <a:pt x="6385" y="1426"/>
                </a:cubicBezTo>
                <a:cubicBezTo>
                  <a:pt x="6438" y="1580"/>
                  <a:pt x="6328" y="1742"/>
                  <a:pt x="6227" y="1851"/>
                </a:cubicBezTo>
                <a:close/>
              </a:path>
            </a:pathLst>
          </a:custGeom>
          <a:solidFill>
            <a:srgbClr val="D0C9DD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7243970" y="928581"/>
            <a:ext cx="19494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B68A1"/>
                </a:solidFill>
                <a:latin typeface="楷体" charset="0"/>
                <a:ea typeface="楷体" charset="0"/>
              </a:rPr>
              <a:t>衰减</a:t>
            </a:r>
            <a:r>
              <a:rPr lang="zh-CN" altLang="en-US" sz="3200" b="1" dirty="0">
                <a:solidFill>
                  <a:srgbClr val="7B68A1"/>
                </a:solidFill>
                <a:latin typeface="楷体" charset="0"/>
                <a:ea typeface="楷体" charset="0"/>
                <a:cs typeface="Arial" panose="020B0604020202020204" pitchFamily="34" charset="0"/>
              </a:rPr>
              <a:t>机制</a:t>
            </a:r>
            <a:endParaRPr lang="zh-CN" altLang="en-US" sz="3200" b="1" dirty="0">
              <a:solidFill>
                <a:srgbClr val="7B68A1"/>
              </a:solidFill>
              <a:latin typeface="楷体" charset="0"/>
              <a:ea typeface="楷体" charset="0"/>
            </a:endParaRPr>
          </a:p>
        </p:txBody>
      </p:sp>
      <p:sp>
        <p:nvSpPr>
          <p:cNvPr id="22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6434738" y="4552766"/>
            <a:ext cx="4353942" cy="101216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just">
              <a:defRPr sz="1600"/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楷体" charset="0"/>
                <a:ea typeface="楷体" charset="0"/>
                <a:sym typeface="+mn-lt"/>
              </a:rPr>
              <a:t>局部探索饱和，忽略邻域潜在价值。</a:t>
            </a:r>
            <a:endParaRPr lang="zh-CN" altLang="en-US" sz="1800" dirty="0">
              <a:latin typeface="楷体" charset="0"/>
              <a:ea typeface="楷体" charset="0"/>
              <a:sym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楷体" charset="0"/>
                <a:ea typeface="楷体" charset="0"/>
                <a:sym typeface="+mn-lt"/>
              </a:rPr>
              <a:t>动态环境（如隐藏道具）适应性差。</a:t>
            </a:r>
            <a:endParaRPr lang="zh-CN" altLang="en-US" sz="1800" dirty="0">
              <a:latin typeface="楷体" charset="0"/>
              <a:ea typeface="楷体" charset="0"/>
              <a:sym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楷体" charset="0"/>
                <a:ea typeface="楷体" charset="0"/>
                <a:sym typeface="+mn-lt"/>
              </a:rPr>
              <a:t>理论局限性：马尔可夫性。</a:t>
            </a:r>
            <a:endParaRPr lang="zh-CN" altLang="en-US" sz="1800" dirty="0">
              <a:latin typeface="楷体" charset="0"/>
              <a:ea typeface="楷体" charset="0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34717" y="3969131"/>
            <a:ext cx="19494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9E8585"/>
                </a:solidFill>
                <a:latin typeface="楷体" charset="0"/>
                <a:ea typeface="楷体" charset="0"/>
              </a:rPr>
              <a:t>探索停滞</a:t>
            </a:r>
            <a:endParaRPr lang="zh-CN" altLang="en-US" sz="3200" b="1" dirty="0">
              <a:solidFill>
                <a:srgbClr val="9E8585"/>
              </a:solidFill>
              <a:latin typeface="楷体" charset="0"/>
              <a:ea typeface="楷体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sp>
        <p:nvSpPr>
          <p:cNvPr id="4" name="圆角矩形 3"/>
          <p:cNvSpPr/>
          <p:nvPr userDrawn="1"/>
        </p:nvSpPr>
        <p:spPr>
          <a:xfrm>
            <a:off x="1000204" y="5748794"/>
            <a:ext cx="10191552" cy="555294"/>
          </a:xfrm>
          <a:prstGeom prst="roundRect">
            <a:avLst/>
          </a:prstGeom>
          <a:solidFill>
            <a:srgbClr val="E2E6ED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1200">
                <a:solidFill>
                  <a:srgbClr val="000000"/>
                </a:solidFill>
              </a:rPr>
              <a:t>Marc Bellemare, Sriram Srinivasan, Georg Ostrovski, Tom Schaul, David Saxton, and Remi Munos.Unifying count-based exploration and intrinsic motivation. In Advances in Neural InformationProcessing Systems, pp. 1471–1479, 2016.</a:t>
            </a:r>
            <a:endParaRPr lang="en-US" altLang="zh-CN" sz="12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343582" y="1443034"/>
                <a:ext cx="5750299" cy="1804411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r>
                  <a:rPr lang="zh-CN" altLang="en-US" b="1">
                    <a:latin typeface="楷体" charset="0"/>
                    <a:ea typeface="楷体" charset="0"/>
                    <a:cs typeface="楷体" charset="0"/>
                  </a:rPr>
                  <a:t>伪计数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𝜌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)⋅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𝜌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是状态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在当前模型下的概率密度，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是总访问步数。</a:t>
                </a:r>
                <a:endParaRPr lang="zh-CN" altLang="en-US">
                  <a:latin typeface="楷体" charset="0"/>
                  <a:ea typeface="楷体" charset="0"/>
                  <a:cs typeface="楷体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:r>
                  <a:rPr lang="zh-CN" altLang="en-US" b="1">
                    <a:latin typeface="楷体" charset="0"/>
                    <a:ea typeface="楷体" charset="0"/>
                    <a:cs typeface="楷体" charset="0"/>
                  </a:rPr>
                  <a:t>内在奖励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𝛽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/>
                            </m:ctrlPr>
                          </m:radPr>
                          <m:deg/>
                          <m:e>
                            <m:acc>
                              <m:acc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𝜖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楷体" charset="0"/>
                    <a:ea typeface="楷体" charset="0"/>
                    <a:cs typeface="Cambria Math" panose="02040503050406030204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是系数，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𝜖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防止除零。</a:t>
                </a:r>
                <a:endParaRPr lang="en-US" altLang="zh-CN">
                  <a:latin typeface="楷体" charset="0"/>
                  <a:ea typeface="楷体" charset="0"/>
                  <a:cs typeface="楷体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>
                    <a:latin typeface="楷体" charset="0"/>
                    <a:ea typeface="楷体" charset="0"/>
                    <a:cs typeface="楷体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增大→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楷体" charset="0"/>
                    <a:ea typeface="楷体" charset="0"/>
                    <a:cs typeface="楷体" charset="0"/>
                  </a:rPr>
                  <a:t>增大</a:t>
                </a:r>
                <a:r>
                  <a:rPr lang="en-US" altLang="en-US">
                    <a:latin typeface="楷体" charset="0"/>
                    <a:ea typeface="楷体" charset="0"/>
                    <a:cs typeface="楷体" charset="0"/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楷体" charset="0"/>
                    <a:ea typeface="楷体" charset="0"/>
                    <a:cs typeface="Cambria Math" panose="02040503050406030204" charset="0"/>
                  </a:rPr>
                  <a:t>减小</a:t>
                </a:r>
                <a:endParaRPr lang="en-US" altLang="zh-CN">
                  <a:latin typeface="楷体" charset="0"/>
                  <a:ea typeface="楷体" charset="0"/>
                  <a:cs typeface="楷体" charset="0"/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582" y="1443034"/>
                <a:ext cx="5750299" cy="1804411"/>
              </a:xfrm>
              <a:prstGeom prst="rect">
                <a:avLst/>
              </a:prstGeom>
              <a:blipFill rotWithShape="1">
                <a:blip r:embed="rId2"/>
                <a:stretch>
                  <a:fillRect l="-1" t="-17" r="7" b="-8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 animBg="1"/>
      <p:bldP spid="5" grpId="0"/>
      <p:bldP spid="23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695" y="497861"/>
            <a:ext cx="6281188" cy="498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1.2.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2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状态新颖性与内在奖励衰减实例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pic>
        <p:nvPicPr>
          <p:cNvPr id="3" name="图片 2" descr="upload_post_object_v2_26014368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2" y="1108172"/>
            <a:ext cx="9107244" cy="5101209"/>
          </a:xfrm>
          <a:prstGeom prst="rect">
            <a:avLst/>
          </a:prstGeom>
        </p:spPr>
      </p:pic>
      <p:sp>
        <p:nvSpPr>
          <p:cNvPr id="4" name="圆角矩形 3"/>
          <p:cNvSpPr/>
          <p:nvPr userDrawn="1"/>
        </p:nvSpPr>
        <p:spPr>
          <a:xfrm>
            <a:off x="9825471" y="4148423"/>
            <a:ext cx="1713580" cy="2233745"/>
          </a:xfrm>
          <a:prstGeom prst="roundRect">
            <a:avLst/>
          </a:prstGeom>
          <a:solidFill>
            <a:srgbClr val="E2E6ED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1200">
                <a:solidFill>
                  <a:srgbClr val="000000"/>
                </a:solidFill>
              </a:rPr>
              <a:t>Adrien Ecoffet, Joost Huizinga, Joel Lehman, Kenneth O Stanley, and Jeff Clune. Go-explore: a new approach for hard-exploration problems. arXiv preprint arXiv:1901.10995, 2019.</a:t>
            </a:r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5" name="Rectangle 32"/>
          <p:cNvSpPr/>
          <p:nvPr/>
        </p:nvSpPr>
        <p:spPr>
          <a:xfrm>
            <a:off x="9825493" y="1931732"/>
            <a:ext cx="2114825" cy="983246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zh-CN" altLang="en-US">
                <a:solidFill>
                  <a:srgbClr val="00B050"/>
                </a:solidFill>
                <a:latin typeface="楷体" charset="0"/>
                <a:ea typeface="楷体" charset="0"/>
              </a:rPr>
              <a:t>有内在奖励区域</a:t>
            </a:r>
            <a:endParaRPr lang="zh-CN" altLang="en-US">
              <a:solidFill>
                <a:srgbClr val="00B050"/>
              </a:solidFill>
              <a:latin typeface="楷体" charset="0"/>
              <a:ea typeface="楷体" charset="0"/>
            </a:endParaRPr>
          </a:p>
          <a:p>
            <a:pPr algn="l"/>
            <a:r>
              <a:rPr lang="zh-CN" altLang="en-US">
                <a:solidFill>
                  <a:srgbClr val="FFFFFF"/>
                </a:solidFill>
                <a:highlight>
                  <a:srgbClr val="C0C0C0"/>
                </a:highlight>
                <a:latin typeface="楷体" charset="0"/>
                <a:ea typeface="楷体" charset="0"/>
              </a:rPr>
              <a:t>内在奖励耗尽区域</a:t>
            </a:r>
            <a:endParaRPr lang="zh-CN" altLang="en-US">
              <a:solidFill>
                <a:srgbClr val="FFFFFF"/>
              </a:solidFill>
              <a:highlight>
                <a:srgbClr val="C0C0C0"/>
              </a:highlight>
              <a:latin typeface="楷体" charset="0"/>
              <a:ea typeface="楷体" charset="0"/>
            </a:endParaRPr>
          </a:p>
          <a:p>
            <a:pPr algn="l"/>
            <a:r>
              <a:rPr lang="zh-CN" altLang="en-US">
                <a:solidFill>
                  <a:srgbClr val="7030A0"/>
                </a:solidFill>
                <a:latin typeface="楷体" charset="0"/>
                <a:ea typeface="楷体" charset="0"/>
              </a:rPr>
              <a:t>当前正在探索区域</a:t>
            </a:r>
            <a:endParaRPr lang="zh-CN" altLang="en-US">
              <a:solidFill>
                <a:srgbClr val="7030A0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0C9DD"/>
            </a:gs>
            <a:gs pos="53000">
              <a:schemeClr val="bg1"/>
            </a:gs>
            <a:gs pos="89000">
              <a:srgbClr val="D0C9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695" y="497861"/>
            <a:ext cx="5953639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en-US" altLang="zh-CN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3.1 </a:t>
            </a:r>
            <a:r>
              <a:rPr lang="zh-CN" altLang="en-US" sz="28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不可控状态干扰——可控状态</a:t>
            </a:r>
            <a:endParaRPr lang="zh-CN" altLang="en-US" sz="28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4" name="任意形状 5"/>
          <p:cNvSpPr/>
          <p:nvPr/>
        </p:nvSpPr>
        <p:spPr>
          <a:xfrm>
            <a:off x="983979" y="3036131"/>
            <a:ext cx="2120348" cy="1748844"/>
          </a:xfrm>
          <a:custGeom>
            <a:avLst/>
            <a:gdLst>
              <a:gd name="connsiteX0" fmla="*/ 0 w 2120348"/>
              <a:gd name="connsiteY0" fmla="*/ 174884 h 1748844"/>
              <a:gd name="connsiteX1" fmla="*/ 174884 w 2120348"/>
              <a:gd name="connsiteY1" fmla="*/ 0 h 1748844"/>
              <a:gd name="connsiteX2" fmla="*/ 1945464 w 2120348"/>
              <a:gd name="connsiteY2" fmla="*/ 0 h 1748844"/>
              <a:gd name="connsiteX3" fmla="*/ 2120348 w 2120348"/>
              <a:gd name="connsiteY3" fmla="*/ 174884 h 1748844"/>
              <a:gd name="connsiteX4" fmla="*/ 2120348 w 2120348"/>
              <a:gd name="connsiteY4" fmla="*/ 1573960 h 1748844"/>
              <a:gd name="connsiteX5" fmla="*/ 1945464 w 2120348"/>
              <a:gd name="connsiteY5" fmla="*/ 1748844 h 1748844"/>
              <a:gd name="connsiteX6" fmla="*/ 174884 w 2120348"/>
              <a:gd name="connsiteY6" fmla="*/ 1748844 h 1748844"/>
              <a:gd name="connsiteX7" fmla="*/ 0 w 2120348"/>
              <a:gd name="connsiteY7" fmla="*/ 1573960 h 1748844"/>
              <a:gd name="connsiteX8" fmla="*/ 0 w 2120348"/>
              <a:gd name="connsiteY8" fmla="*/ 174884 h 174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0348" h="1748844">
                <a:moveTo>
                  <a:pt x="0" y="174884"/>
                </a:moveTo>
                <a:cubicBezTo>
                  <a:pt x="0" y="78298"/>
                  <a:pt x="78298" y="0"/>
                  <a:pt x="174884" y="0"/>
                </a:cubicBezTo>
                <a:lnTo>
                  <a:pt x="1945464" y="0"/>
                </a:lnTo>
                <a:cubicBezTo>
                  <a:pt x="2042050" y="0"/>
                  <a:pt x="2120348" y="78298"/>
                  <a:pt x="2120348" y="174884"/>
                </a:cubicBezTo>
                <a:lnTo>
                  <a:pt x="2120348" y="1573960"/>
                </a:lnTo>
                <a:cubicBezTo>
                  <a:pt x="2120348" y="1670546"/>
                  <a:pt x="2042050" y="1748844"/>
                  <a:pt x="1945464" y="1748844"/>
                </a:cubicBezTo>
                <a:lnTo>
                  <a:pt x="174884" y="1748844"/>
                </a:lnTo>
                <a:cubicBezTo>
                  <a:pt x="78298" y="1748844"/>
                  <a:pt x="0" y="1670546"/>
                  <a:pt x="0" y="1573960"/>
                </a:cubicBezTo>
                <a:lnTo>
                  <a:pt x="0" y="174884"/>
                </a:lnTo>
                <a:close/>
              </a:path>
            </a:pathLst>
          </a:custGeom>
          <a:solidFill>
            <a:srgbClr val="7B68A1">
              <a:alpha val="9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106921" tIns="106921" rIns="106921" bIns="481674" numCol="1" spcCol="1270" anchor="t" anchorCtr="0">
            <a:noAutofit/>
          </a:bodyPr>
          <a:lstStyle/>
          <a:p>
            <a:pPr marL="0" marR="0" lvl="1" indent="0" defTabSz="1555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None/>
              <a:defRPr/>
            </a:pPr>
            <a:endParaRPr kumimoji="0" lang="zh-CN" altLang="en-US" sz="3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形状 4"/>
          <p:cNvSpPr/>
          <p:nvPr/>
        </p:nvSpPr>
        <p:spPr>
          <a:xfrm>
            <a:off x="2200836" y="3543433"/>
            <a:ext cx="2204240" cy="2204240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solidFill>
            <a:srgbClr val="7B68A1"/>
          </a:solidFill>
          <a:ln>
            <a:noFill/>
          </a:ln>
          <a:effectLst/>
        </p:spPr>
      </p:sp>
      <p:sp>
        <p:nvSpPr>
          <p:cNvPr id="6" name="任意形状 27"/>
          <p:cNvSpPr/>
          <p:nvPr/>
        </p:nvSpPr>
        <p:spPr>
          <a:xfrm>
            <a:off x="1455167" y="4410223"/>
            <a:ext cx="1884754" cy="749504"/>
          </a:xfrm>
          <a:custGeom>
            <a:avLst/>
            <a:gdLst>
              <a:gd name="connsiteX0" fmla="*/ 0 w 1884754"/>
              <a:gd name="connsiteY0" fmla="*/ 74950 h 749504"/>
              <a:gd name="connsiteX1" fmla="*/ 74950 w 1884754"/>
              <a:gd name="connsiteY1" fmla="*/ 0 h 749504"/>
              <a:gd name="connsiteX2" fmla="*/ 1809804 w 1884754"/>
              <a:gd name="connsiteY2" fmla="*/ 0 h 749504"/>
              <a:gd name="connsiteX3" fmla="*/ 1884754 w 1884754"/>
              <a:gd name="connsiteY3" fmla="*/ 74950 h 749504"/>
              <a:gd name="connsiteX4" fmla="*/ 1884754 w 1884754"/>
              <a:gd name="connsiteY4" fmla="*/ 674554 h 749504"/>
              <a:gd name="connsiteX5" fmla="*/ 1809804 w 1884754"/>
              <a:gd name="connsiteY5" fmla="*/ 749504 h 749504"/>
              <a:gd name="connsiteX6" fmla="*/ 74950 w 1884754"/>
              <a:gd name="connsiteY6" fmla="*/ 749504 h 749504"/>
              <a:gd name="connsiteX7" fmla="*/ 0 w 1884754"/>
              <a:gd name="connsiteY7" fmla="*/ 674554 h 749504"/>
              <a:gd name="connsiteX8" fmla="*/ 0 w 1884754"/>
              <a:gd name="connsiteY8" fmla="*/ 74950 h 7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4754" h="749504">
                <a:moveTo>
                  <a:pt x="0" y="74950"/>
                </a:moveTo>
                <a:cubicBezTo>
                  <a:pt x="0" y="33556"/>
                  <a:pt x="33556" y="0"/>
                  <a:pt x="74950" y="0"/>
                </a:cubicBezTo>
                <a:lnTo>
                  <a:pt x="1809804" y="0"/>
                </a:lnTo>
                <a:cubicBezTo>
                  <a:pt x="1851198" y="0"/>
                  <a:pt x="1884754" y="33556"/>
                  <a:pt x="1884754" y="74950"/>
                </a:cubicBezTo>
                <a:lnTo>
                  <a:pt x="1884754" y="674554"/>
                </a:lnTo>
                <a:cubicBezTo>
                  <a:pt x="1884754" y="715948"/>
                  <a:pt x="1851198" y="749504"/>
                  <a:pt x="1809804" y="749504"/>
                </a:cubicBezTo>
                <a:lnTo>
                  <a:pt x="74950" y="749504"/>
                </a:lnTo>
                <a:cubicBezTo>
                  <a:pt x="33556" y="749504"/>
                  <a:pt x="0" y="715948"/>
                  <a:pt x="0" y="674554"/>
                </a:cubicBezTo>
                <a:lnTo>
                  <a:pt x="0" y="7495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7B68A1"/>
            </a:solidFill>
          </a:ln>
          <a:effectLst/>
        </p:spPr>
        <p:txBody>
          <a:bodyPr spcFirstLastPara="0" vert="horz" wrap="square" lIns="98152" tIns="72752" rIns="98152" bIns="72752" numCol="1" spcCol="1270" anchor="ctr" anchorCtr="0">
            <a:noAutofit/>
          </a:bodyPr>
          <a:lstStyle/>
          <a:p>
            <a:pPr lvl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b="1" kern="0" dirty="0">
              <a:solidFill>
                <a:srgbClr val="060504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7" name="圆角矩形 5"/>
          <p:cNvSpPr/>
          <p:nvPr/>
        </p:nvSpPr>
        <p:spPr>
          <a:xfrm>
            <a:off x="3607602" y="3036131"/>
            <a:ext cx="2120348" cy="1748844"/>
          </a:xfrm>
          <a:prstGeom prst="roundRect">
            <a:avLst>
              <a:gd name="adj" fmla="val 10000"/>
            </a:avLst>
          </a:prstGeom>
          <a:solidFill>
            <a:srgbClr val="9E8585">
              <a:alpha val="9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</p:sp>
      <p:sp>
        <p:nvSpPr>
          <p:cNvPr id="8" name="环形箭头 6"/>
          <p:cNvSpPr/>
          <p:nvPr/>
        </p:nvSpPr>
        <p:spPr>
          <a:xfrm>
            <a:off x="4806790" y="2004863"/>
            <a:ext cx="2475174" cy="2475174"/>
          </a:xfrm>
          <a:prstGeom prst="circularArrow">
            <a:avLst>
              <a:gd name="adj1" fmla="val 2271"/>
              <a:gd name="adj2" fmla="val 273786"/>
              <a:gd name="adj3" fmla="val 19550703"/>
              <a:gd name="adj4" fmla="val 12575511"/>
              <a:gd name="adj5" fmla="val 2650"/>
            </a:avLst>
          </a:prstGeom>
          <a:solidFill>
            <a:srgbClr val="7B68A1"/>
          </a:solidFill>
          <a:ln>
            <a:noFill/>
          </a:ln>
          <a:effectLst/>
        </p:spPr>
      </p:sp>
      <p:sp>
        <p:nvSpPr>
          <p:cNvPr id="9" name="任意形状 30"/>
          <p:cNvSpPr/>
          <p:nvPr/>
        </p:nvSpPr>
        <p:spPr>
          <a:xfrm>
            <a:off x="4078791" y="2661379"/>
            <a:ext cx="1884754" cy="749504"/>
          </a:xfrm>
          <a:custGeom>
            <a:avLst/>
            <a:gdLst>
              <a:gd name="connsiteX0" fmla="*/ 0 w 1884754"/>
              <a:gd name="connsiteY0" fmla="*/ 74950 h 749504"/>
              <a:gd name="connsiteX1" fmla="*/ 74950 w 1884754"/>
              <a:gd name="connsiteY1" fmla="*/ 0 h 749504"/>
              <a:gd name="connsiteX2" fmla="*/ 1809804 w 1884754"/>
              <a:gd name="connsiteY2" fmla="*/ 0 h 749504"/>
              <a:gd name="connsiteX3" fmla="*/ 1884754 w 1884754"/>
              <a:gd name="connsiteY3" fmla="*/ 74950 h 749504"/>
              <a:gd name="connsiteX4" fmla="*/ 1884754 w 1884754"/>
              <a:gd name="connsiteY4" fmla="*/ 674554 h 749504"/>
              <a:gd name="connsiteX5" fmla="*/ 1809804 w 1884754"/>
              <a:gd name="connsiteY5" fmla="*/ 749504 h 749504"/>
              <a:gd name="connsiteX6" fmla="*/ 74950 w 1884754"/>
              <a:gd name="connsiteY6" fmla="*/ 749504 h 749504"/>
              <a:gd name="connsiteX7" fmla="*/ 0 w 1884754"/>
              <a:gd name="connsiteY7" fmla="*/ 674554 h 749504"/>
              <a:gd name="connsiteX8" fmla="*/ 0 w 1884754"/>
              <a:gd name="connsiteY8" fmla="*/ 74950 h 7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4754" h="749504">
                <a:moveTo>
                  <a:pt x="0" y="74950"/>
                </a:moveTo>
                <a:cubicBezTo>
                  <a:pt x="0" y="33556"/>
                  <a:pt x="33556" y="0"/>
                  <a:pt x="74950" y="0"/>
                </a:cubicBezTo>
                <a:lnTo>
                  <a:pt x="1809804" y="0"/>
                </a:lnTo>
                <a:cubicBezTo>
                  <a:pt x="1851198" y="0"/>
                  <a:pt x="1884754" y="33556"/>
                  <a:pt x="1884754" y="74950"/>
                </a:cubicBezTo>
                <a:lnTo>
                  <a:pt x="1884754" y="674554"/>
                </a:lnTo>
                <a:cubicBezTo>
                  <a:pt x="1884754" y="715948"/>
                  <a:pt x="1851198" y="749504"/>
                  <a:pt x="1809804" y="749504"/>
                </a:cubicBezTo>
                <a:lnTo>
                  <a:pt x="74950" y="749504"/>
                </a:lnTo>
                <a:cubicBezTo>
                  <a:pt x="33556" y="749504"/>
                  <a:pt x="0" y="715948"/>
                  <a:pt x="0" y="674554"/>
                </a:cubicBezTo>
                <a:lnTo>
                  <a:pt x="0" y="7495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E8585"/>
            </a:solidFill>
          </a:ln>
          <a:effectLst/>
        </p:spPr>
        <p:txBody>
          <a:bodyPr spcFirstLastPara="0" vert="horz" wrap="square" lIns="101962" tIns="75292" rIns="101962" bIns="75292" numCol="1" spcCol="1270" anchor="ctr" anchorCtr="0">
            <a:noAutofit/>
          </a:bodyPr>
          <a:lstStyle/>
          <a:p>
            <a:pPr lvl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b="1" kern="0" dirty="0">
              <a:solidFill>
                <a:srgbClr val="060504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0" name="任意形状 31"/>
          <p:cNvSpPr/>
          <p:nvPr/>
        </p:nvSpPr>
        <p:spPr>
          <a:xfrm>
            <a:off x="6231226" y="3036131"/>
            <a:ext cx="2120348" cy="1748844"/>
          </a:xfrm>
          <a:custGeom>
            <a:avLst/>
            <a:gdLst>
              <a:gd name="connsiteX0" fmla="*/ 0 w 2120348"/>
              <a:gd name="connsiteY0" fmla="*/ 174884 h 1748844"/>
              <a:gd name="connsiteX1" fmla="*/ 174884 w 2120348"/>
              <a:gd name="connsiteY1" fmla="*/ 0 h 1748844"/>
              <a:gd name="connsiteX2" fmla="*/ 1945464 w 2120348"/>
              <a:gd name="connsiteY2" fmla="*/ 0 h 1748844"/>
              <a:gd name="connsiteX3" fmla="*/ 2120348 w 2120348"/>
              <a:gd name="connsiteY3" fmla="*/ 174884 h 1748844"/>
              <a:gd name="connsiteX4" fmla="*/ 2120348 w 2120348"/>
              <a:gd name="connsiteY4" fmla="*/ 1573960 h 1748844"/>
              <a:gd name="connsiteX5" fmla="*/ 1945464 w 2120348"/>
              <a:gd name="connsiteY5" fmla="*/ 1748844 h 1748844"/>
              <a:gd name="connsiteX6" fmla="*/ 174884 w 2120348"/>
              <a:gd name="connsiteY6" fmla="*/ 1748844 h 1748844"/>
              <a:gd name="connsiteX7" fmla="*/ 0 w 2120348"/>
              <a:gd name="connsiteY7" fmla="*/ 1573960 h 1748844"/>
              <a:gd name="connsiteX8" fmla="*/ 0 w 2120348"/>
              <a:gd name="connsiteY8" fmla="*/ 174884 h 174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0348" h="1748844">
                <a:moveTo>
                  <a:pt x="0" y="174884"/>
                </a:moveTo>
                <a:cubicBezTo>
                  <a:pt x="0" y="78298"/>
                  <a:pt x="78298" y="0"/>
                  <a:pt x="174884" y="0"/>
                </a:cubicBezTo>
                <a:lnTo>
                  <a:pt x="1945464" y="0"/>
                </a:lnTo>
                <a:cubicBezTo>
                  <a:pt x="2042050" y="0"/>
                  <a:pt x="2120348" y="78298"/>
                  <a:pt x="2120348" y="174884"/>
                </a:cubicBezTo>
                <a:lnTo>
                  <a:pt x="2120348" y="1573960"/>
                </a:lnTo>
                <a:cubicBezTo>
                  <a:pt x="2120348" y="1670546"/>
                  <a:pt x="2042050" y="1748844"/>
                  <a:pt x="1945464" y="1748844"/>
                </a:cubicBezTo>
                <a:lnTo>
                  <a:pt x="174884" y="1748844"/>
                </a:lnTo>
                <a:cubicBezTo>
                  <a:pt x="78298" y="1748844"/>
                  <a:pt x="0" y="1670546"/>
                  <a:pt x="0" y="1573960"/>
                </a:cubicBezTo>
                <a:lnTo>
                  <a:pt x="0" y="174884"/>
                </a:lnTo>
                <a:close/>
              </a:path>
            </a:pathLst>
          </a:custGeom>
          <a:solidFill>
            <a:srgbClr val="7B68A1">
              <a:alpha val="9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106921" tIns="106921" rIns="106921" bIns="481674" numCol="1" spcCol="1270" anchor="t" anchorCtr="0">
            <a:noAutofit/>
          </a:bodyPr>
          <a:lstStyle/>
          <a:p>
            <a:pPr marL="285750" marR="0" lvl="1" indent="-285750" defTabSz="1555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defRPr/>
            </a:pPr>
            <a:endParaRPr kumimoji="0" lang="zh-CN" altLang="en-US" sz="3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charset="0"/>
              <a:ea typeface="楷体" charset="0"/>
              <a:cs typeface="楷体" charset="0"/>
            </a:endParaRPr>
          </a:p>
          <a:p>
            <a:pPr marL="285750" marR="0" lvl="1" indent="-285750" defTabSz="1555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defRPr/>
            </a:pPr>
            <a:endParaRPr kumimoji="0" lang="zh-CN" altLang="en-US" sz="3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1" name="形状 10"/>
          <p:cNvSpPr/>
          <p:nvPr/>
        </p:nvSpPr>
        <p:spPr>
          <a:xfrm>
            <a:off x="7448083" y="3543433"/>
            <a:ext cx="2204240" cy="2204240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solidFill>
            <a:srgbClr val="7B68A1"/>
          </a:solidFill>
          <a:ln>
            <a:noFill/>
          </a:ln>
          <a:effectLst/>
        </p:spPr>
      </p:sp>
      <p:sp>
        <p:nvSpPr>
          <p:cNvPr id="12" name="任意形状 33"/>
          <p:cNvSpPr/>
          <p:nvPr/>
        </p:nvSpPr>
        <p:spPr>
          <a:xfrm>
            <a:off x="6702414" y="4410223"/>
            <a:ext cx="1884754" cy="749504"/>
          </a:xfrm>
          <a:custGeom>
            <a:avLst/>
            <a:gdLst>
              <a:gd name="connsiteX0" fmla="*/ 0 w 1884754"/>
              <a:gd name="connsiteY0" fmla="*/ 74950 h 749504"/>
              <a:gd name="connsiteX1" fmla="*/ 74950 w 1884754"/>
              <a:gd name="connsiteY1" fmla="*/ 0 h 749504"/>
              <a:gd name="connsiteX2" fmla="*/ 1809804 w 1884754"/>
              <a:gd name="connsiteY2" fmla="*/ 0 h 749504"/>
              <a:gd name="connsiteX3" fmla="*/ 1884754 w 1884754"/>
              <a:gd name="connsiteY3" fmla="*/ 74950 h 749504"/>
              <a:gd name="connsiteX4" fmla="*/ 1884754 w 1884754"/>
              <a:gd name="connsiteY4" fmla="*/ 674554 h 749504"/>
              <a:gd name="connsiteX5" fmla="*/ 1809804 w 1884754"/>
              <a:gd name="connsiteY5" fmla="*/ 749504 h 749504"/>
              <a:gd name="connsiteX6" fmla="*/ 74950 w 1884754"/>
              <a:gd name="connsiteY6" fmla="*/ 749504 h 749504"/>
              <a:gd name="connsiteX7" fmla="*/ 0 w 1884754"/>
              <a:gd name="connsiteY7" fmla="*/ 674554 h 749504"/>
              <a:gd name="connsiteX8" fmla="*/ 0 w 1884754"/>
              <a:gd name="connsiteY8" fmla="*/ 74950 h 7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4754" h="749504">
                <a:moveTo>
                  <a:pt x="0" y="74950"/>
                </a:moveTo>
                <a:cubicBezTo>
                  <a:pt x="0" y="33556"/>
                  <a:pt x="33556" y="0"/>
                  <a:pt x="74950" y="0"/>
                </a:cubicBezTo>
                <a:lnTo>
                  <a:pt x="1809804" y="0"/>
                </a:lnTo>
                <a:cubicBezTo>
                  <a:pt x="1851198" y="0"/>
                  <a:pt x="1884754" y="33556"/>
                  <a:pt x="1884754" y="74950"/>
                </a:cubicBezTo>
                <a:lnTo>
                  <a:pt x="1884754" y="674554"/>
                </a:lnTo>
                <a:cubicBezTo>
                  <a:pt x="1884754" y="715948"/>
                  <a:pt x="1851198" y="749504"/>
                  <a:pt x="1809804" y="749504"/>
                </a:cubicBezTo>
                <a:lnTo>
                  <a:pt x="74950" y="749504"/>
                </a:lnTo>
                <a:cubicBezTo>
                  <a:pt x="33556" y="749504"/>
                  <a:pt x="0" y="715948"/>
                  <a:pt x="0" y="674554"/>
                </a:cubicBezTo>
                <a:lnTo>
                  <a:pt x="0" y="7495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7B68A1"/>
            </a:solidFill>
          </a:ln>
          <a:effectLst/>
        </p:spPr>
        <p:txBody>
          <a:bodyPr spcFirstLastPara="0" vert="horz" wrap="square" lIns="98152" tIns="72752" rIns="98152" bIns="72752" numCol="1" spcCol="1270" anchor="ctr" anchorCtr="0">
            <a:noAutofit/>
          </a:bodyPr>
          <a:lstStyle/>
          <a:p>
            <a:pPr lvl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b="1" kern="0" dirty="0">
              <a:solidFill>
                <a:srgbClr val="060504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3" name="任意形状 34"/>
          <p:cNvSpPr/>
          <p:nvPr/>
        </p:nvSpPr>
        <p:spPr>
          <a:xfrm>
            <a:off x="8854849" y="3036131"/>
            <a:ext cx="2120348" cy="1748844"/>
          </a:xfrm>
          <a:custGeom>
            <a:avLst/>
            <a:gdLst>
              <a:gd name="connsiteX0" fmla="*/ 0 w 2120348"/>
              <a:gd name="connsiteY0" fmla="*/ 174884 h 1748844"/>
              <a:gd name="connsiteX1" fmla="*/ 174884 w 2120348"/>
              <a:gd name="connsiteY1" fmla="*/ 0 h 1748844"/>
              <a:gd name="connsiteX2" fmla="*/ 1945464 w 2120348"/>
              <a:gd name="connsiteY2" fmla="*/ 0 h 1748844"/>
              <a:gd name="connsiteX3" fmla="*/ 2120348 w 2120348"/>
              <a:gd name="connsiteY3" fmla="*/ 174884 h 1748844"/>
              <a:gd name="connsiteX4" fmla="*/ 2120348 w 2120348"/>
              <a:gd name="connsiteY4" fmla="*/ 1573960 h 1748844"/>
              <a:gd name="connsiteX5" fmla="*/ 1945464 w 2120348"/>
              <a:gd name="connsiteY5" fmla="*/ 1748844 h 1748844"/>
              <a:gd name="connsiteX6" fmla="*/ 174884 w 2120348"/>
              <a:gd name="connsiteY6" fmla="*/ 1748844 h 1748844"/>
              <a:gd name="connsiteX7" fmla="*/ 0 w 2120348"/>
              <a:gd name="connsiteY7" fmla="*/ 1573960 h 1748844"/>
              <a:gd name="connsiteX8" fmla="*/ 0 w 2120348"/>
              <a:gd name="connsiteY8" fmla="*/ 174884 h 174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0348" h="1748844">
                <a:moveTo>
                  <a:pt x="0" y="174884"/>
                </a:moveTo>
                <a:cubicBezTo>
                  <a:pt x="0" y="78298"/>
                  <a:pt x="78298" y="0"/>
                  <a:pt x="174884" y="0"/>
                </a:cubicBezTo>
                <a:lnTo>
                  <a:pt x="1945464" y="0"/>
                </a:lnTo>
                <a:cubicBezTo>
                  <a:pt x="2042050" y="0"/>
                  <a:pt x="2120348" y="78298"/>
                  <a:pt x="2120348" y="174884"/>
                </a:cubicBezTo>
                <a:lnTo>
                  <a:pt x="2120348" y="1573960"/>
                </a:lnTo>
                <a:cubicBezTo>
                  <a:pt x="2120348" y="1670546"/>
                  <a:pt x="2042050" y="1748844"/>
                  <a:pt x="1945464" y="1748844"/>
                </a:cubicBezTo>
                <a:lnTo>
                  <a:pt x="174884" y="1748844"/>
                </a:lnTo>
                <a:cubicBezTo>
                  <a:pt x="78298" y="1748844"/>
                  <a:pt x="0" y="1670546"/>
                  <a:pt x="0" y="1573960"/>
                </a:cubicBezTo>
                <a:lnTo>
                  <a:pt x="0" y="174884"/>
                </a:lnTo>
                <a:close/>
              </a:path>
            </a:pathLst>
          </a:custGeom>
          <a:solidFill>
            <a:srgbClr val="9E8585">
              <a:alpha val="9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106921" tIns="481674" rIns="106921" bIns="106921" numCol="1" spcCol="1270" anchor="t" anchorCtr="0">
            <a:noAutofit/>
          </a:bodyPr>
          <a:lstStyle/>
          <a:p>
            <a:pPr marL="285750" marR="0" lvl="1" indent="-285750" defTabSz="1555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defRPr/>
            </a:pPr>
            <a:endParaRPr kumimoji="0" lang="zh-CN" altLang="en-US" sz="3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charset="0"/>
              <a:ea typeface="楷体" charset="0"/>
              <a:cs typeface="楷体" charset="0"/>
            </a:endParaRPr>
          </a:p>
          <a:p>
            <a:pPr marL="285750" marR="0" lvl="1" indent="-285750" defTabSz="1555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defRPr/>
            </a:pPr>
            <a:endParaRPr kumimoji="0" lang="zh-CN" altLang="en-US" sz="3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4" name="任意形状 35"/>
          <p:cNvSpPr/>
          <p:nvPr/>
        </p:nvSpPr>
        <p:spPr>
          <a:xfrm>
            <a:off x="9326038" y="2661379"/>
            <a:ext cx="1884754" cy="749504"/>
          </a:xfrm>
          <a:custGeom>
            <a:avLst/>
            <a:gdLst>
              <a:gd name="connsiteX0" fmla="*/ 0 w 1884754"/>
              <a:gd name="connsiteY0" fmla="*/ 74950 h 749504"/>
              <a:gd name="connsiteX1" fmla="*/ 74950 w 1884754"/>
              <a:gd name="connsiteY1" fmla="*/ 0 h 749504"/>
              <a:gd name="connsiteX2" fmla="*/ 1809804 w 1884754"/>
              <a:gd name="connsiteY2" fmla="*/ 0 h 749504"/>
              <a:gd name="connsiteX3" fmla="*/ 1884754 w 1884754"/>
              <a:gd name="connsiteY3" fmla="*/ 74950 h 749504"/>
              <a:gd name="connsiteX4" fmla="*/ 1884754 w 1884754"/>
              <a:gd name="connsiteY4" fmla="*/ 674554 h 749504"/>
              <a:gd name="connsiteX5" fmla="*/ 1809804 w 1884754"/>
              <a:gd name="connsiteY5" fmla="*/ 749504 h 749504"/>
              <a:gd name="connsiteX6" fmla="*/ 74950 w 1884754"/>
              <a:gd name="connsiteY6" fmla="*/ 749504 h 749504"/>
              <a:gd name="connsiteX7" fmla="*/ 0 w 1884754"/>
              <a:gd name="connsiteY7" fmla="*/ 674554 h 749504"/>
              <a:gd name="connsiteX8" fmla="*/ 0 w 1884754"/>
              <a:gd name="connsiteY8" fmla="*/ 74950 h 7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4754" h="749504">
                <a:moveTo>
                  <a:pt x="0" y="74950"/>
                </a:moveTo>
                <a:cubicBezTo>
                  <a:pt x="0" y="33556"/>
                  <a:pt x="33556" y="0"/>
                  <a:pt x="74950" y="0"/>
                </a:cubicBezTo>
                <a:lnTo>
                  <a:pt x="1809804" y="0"/>
                </a:lnTo>
                <a:cubicBezTo>
                  <a:pt x="1851198" y="0"/>
                  <a:pt x="1884754" y="33556"/>
                  <a:pt x="1884754" y="74950"/>
                </a:cubicBezTo>
                <a:lnTo>
                  <a:pt x="1884754" y="674554"/>
                </a:lnTo>
                <a:cubicBezTo>
                  <a:pt x="1884754" y="715948"/>
                  <a:pt x="1851198" y="749504"/>
                  <a:pt x="1809804" y="749504"/>
                </a:cubicBezTo>
                <a:lnTo>
                  <a:pt x="74950" y="749504"/>
                </a:lnTo>
                <a:cubicBezTo>
                  <a:pt x="33556" y="749504"/>
                  <a:pt x="0" y="715948"/>
                  <a:pt x="0" y="674554"/>
                </a:cubicBezTo>
                <a:lnTo>
                  <a:pt x="0" y="7495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E8585"/>
            </a:solidFill>
          </a:ln>
          <a:effectLst/>
        </p:spPr>
        <p:txBody>
          <a:bodyPr spcFirstLastPara="0" vert="horz" wrap="square" lIns="98152" tIns="72752" rIns="98152" bIns="72752" numCol="1" spcCol="1270" anchor="ctr" anchorCtr="0">
            <a:noAutofit/>
          </a:bodyPr>
          <a:lstStyle/>
          <a:p>
            <a:pPr lvl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b="1" kern="0" dirty="0">
              <a:solidFill>
                <a:srgbClr val="060504"/>
              </a:solidFill>
              <a:latin typeface="楷体" charset="0"/>
              <a:ea typeface="楷体" charset="0"/>
              <a:cs typeface="楷体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32"/>
              <p:cNvSpPr/>
              <p:nvPr/>
            </p:nvSpPr>
            <p:spPr>
              <a:xfrm>
                <a:off x="1207279" y="3357732"/>
                <a:ext cx="1673665" cy="73086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zh-CN" altLang="en-US" dirty="0">
                    <a:solidFill>
                      <a:srgbClr val="FFFFFF"/>
                    </a:solidFill>
                    <a:latin typeface="楷体" charset="0"/>
                    <a:ea typeface="楷体" charset="0"/>
                    <a:cs typeface="楷体" charset="0"/>
                  </a:rPr>
                  <a:t>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rgbClr val="FFFFFF"/>
                    </a:solidFill>
                    <a:latin typeface="楷体" charset="0"/>
                    <a:ea typeface="楷体" charset="0"/>
                    <a:cs typeface="楷体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rgbClr val="FFFFFF"/>
                    </a:solidFill>
                    <a:latin typeface="楷体" charset="0"/>
                    <a:ea typeface="楷体" charset="0"/>
                    <a:cs typeface="楷体" charset="0"/>
                  </a:rPr>
                  <a:t>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rgbClr val="FFFFFF"/>
                    </a:solidFill>
                    <a:latin typeface="楷体" charset="0"/>
                    <a:ea typeface="楷体" charset="0"/>
                    <a:cs typeface="楷体" charset="0"/>
                  </a:rPr>
                  <a:t>。</a:t>
                </a:r>
                <a:endParaRPr lang="en-US" altLang="zh-CN">
                  <a:solidFill>
                    <a:srgbClr val="FFFFFF"/>
                  </a:solidFill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19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79" y="3357732"/>
                <a:ext cx="1673665" cy="730869"/>
              </a:xfrm>
              <a:prstGeom prst="rect">
                <a:avLst/>
              </a:prstGeom>
              <a:blipFill rotWithShape="1">
                <a:blip r:embed="rId1"/>
                <a:stretch>
                  <a:fillRect l="-9" t="-67" r="35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32"/>
              <p:cNvSpPr/>
              <p:nvPr/>
            </p:nvSpPr>
            <p:spPr>
              <a:xfrm>
                <a:off x="6454317" y="3265052"/>
                <a:ext cx="1674100" cy="101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>
                    <a:solidFill>
                      <a:srgbClr val="FFFFFF"/>
                    </a:solidFill>
                    <a:latin typeface="楷体" charset="0"/>
                    <a:ea typeface="楷体" charset="0"/>
                    <a:cs typeface="楷体" charset="0"/>
                  </a:rPr>
                  <a:t>编码</a:t>
                </a:r>
                <a:endParaRPr lang="zh-CN" altLang="en-US">
                  <a:solidFill>
                    <a:srgbClr val="FFFFFF"/>
                  </a:solidFill>
                  <a:latin typeface="楷体" charset="0"/>
                  <a:ea typeface="楷体" charset="0"/>
                  <a:cs typeface="楷体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𝜙</m:t>
                    </m:r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charset="0"/>
                        <a:ea typeface="楷体" charset="0"/>
                        <a:cs typeface="Cambria Math" panose="02040503050406030204" charset="0"/>
                      </a:rPr>
                      <m:t>𝐸𝑛𝑐𝑜𝑑𝑒𝑟</m:t>
                    </m:r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charset="0"/>
                        <a:ea typeface="MS Mincho" panose="020206090402050803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solidFill>
                      <a:srgbClr val="FFFFFF"/>
                    </a:solidFill>
                    <a:latin typeface="楷体" charset="0"/>
                    <a:ea typeface="楷体" charset="0"/>
                    <a:cs typeface="楷体" charset="0"/>
                  </a:rPr>
                  <a:t>。</a:t>
                </a:r>
                <a:endParaRPr lang="en-US" altLang="zh-CN">
                  <a:solidFill>
                    <a:srgbClr val="FFFFFF"/>
                  </a:solidFill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20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317" y="3265052"/>
                <a:ext cx="1674100" cy="1017270"/>
              </a:xfrm>
              <a:prstGeom prst="rect">
                <a:avLst/>
              </a:prstGeom>
              <a:blipFill rotWithShape="1">
                <a:blip r:embed="rId2"/>
                <a:stretch>
                  <a:fillRect l="-11" t="-51" r="25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32"/>
              <p:cNvSpPr/>
              <p:nvPr/>
            </p:nvSpPr>
            <p:spPr>
              <a:xfrm>
                <a:off x="3832326" y="3607593"/>
                <a:ext cx="1674100" cy="739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dirty="0">
                    <a:solidFill>
                      <a:srgbClr val="FFFFFF"/>
                    </a:solidFill>
                    <a:latin typeface="楷体" charset="0"/>
                    <a:ea typeface="楷体" charset="0"/>
                    <a:cs typeface="楷体" charset="0"/>
                  </a:rPr>
                  <a:t>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FFFF"/>
                    </a:solidFill>
                    <a:latin typeface="楷体" charset="0"/>
                    <a:ea typeface="楷体" charset="0"/>
                    <a:cs typeface="楷体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MS Mincho" panose="020206090402050803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FFFF"/>
                    </a:solidFill>
                    <a:latin typeface="楷体" charset="0"/>
                    <a:ea typeface="楷体" charset="0"/>
                    <a:cs typeface="楷体" charset="0"/>
                  </a:rPr>
                  <a:t>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charset="0"/>
                            <a:ea typeface="楷体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FFFF"/>
                    </a:solidFill>
                    <a:latin typeface="楷体" charset="0"/>
                    <a:ea typeface="楷体" charset="0"/>
                    <a:cs typeface="楷体" charset="0"/>
                  </a:rPr>
                  <a:t>。</a:t>
                </a:r>
                <a:endParaRPr lang="en-US" dirty="0">
                  <a:solidFill>
                    <a:srgbClr val="FFFFFF"/>
                  </a:solidFill>
                  <a:latin typeface="楷体" charset="0"/>
                  <a:ea typeface="楷体" charset="0"/>
                  <a:cs typeface="楷体" charset="0"/>
                </a:endParaRPr>
              </a:p>
            </p:txBody>
          </p:sp>
        </mc:Choice>
        <mc:Fallback>
          <p:sp>
            <p:nvSpPr>
              <p:cNvPr id="21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326" y="3607593"/>
                <a:ext cx="1674100" cy="739775"/>
              </a:xfrm>
              <a:prstGeom prst="rect">
                <a:avLst/>
              </a:prstGeom>
              <a:blipFill rotWithShape="1">
                <a:blip r:embed="rId3"/>
                <a:stretch>
                  <a:fillRect l="-6" t="-21" r="20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32"/>
          <p:cNvSpPr/>
          <p:nvPr/>
        </p:nvSpPr>
        <p:spPr>
          <a:xfrm>
            <a:off x="8854821" y="3410921"/>
            <a:ext cx="2120348" cy="13740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梯度反传时，与动作无关的不可控因素不会</a:t>
            </a:r>
            <a:r>
              <a:rPr lang="zh-CN" altLang="en-US" dirty="0">
                <a:solidFill>
                  <a:schemeClr val="bg1"/>
                </a:solidFill>
                <a:latin typeface="楷体" charset="0"/>
                <a:ea typeface="楷体" charset="0"/>
                <a:cs typeface="楷体" charset="0"/>
              </a:rPr>
              <a:t>进入嵌入。</a:t>
            </a:r>
            <a:endParaRPr lang="zh-CN" altLang="en-US" dirty="0">
              <a:solidFill>
                <a:schemeClr val="bg1"/>
              </a:solidFill>
              <a:latin typeface="楷体" charset="0"/>
              <a:ea typeface="楷体" charset="0"/>
              <a:cs typeface="楷体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55156" y="4410266"/>
            <a:ext cx="1884783" cy="749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正动力学</a:t>
            </a:r>
            <a:r>
              <a:rPr lang="en-US" altLang="zh-CN" sz="1200" b="1" dirty="0">
                <a:solidFill>
                  <a:srgbClr val="7B68A1"/>
                </a:solidFill>
                <a:latin typeface="楷体" charset="0"/>
                <a:ea typeface="楷体" charset="0"/>
                <a:cs typeface="楷体" charset="0"/>
              </a:rPr>
              <a:t>Forward Dynamics</a:t>
            </a:r>
            <a:endParaRPr lang="zh-CN" altLang="en-US" sz="1200" b="1" dirty="0">
              <a:solidFill>
                <a:srgbClr val="7B68A1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78784" y="2661389"/>
            <a:ext cx="1884783" cy="7495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9E8585"/>
                </a:solidFill>
                <a:latin typeface="楷体" charset="0"/>
                <a:ea typeface="楷体" charset="0"/>
                <a:cs typeface="楷体" charset="0"/>
              </a:rPr>
              <a:t>逆动力学</a:t>
            </a:r>
            <a:endParaRPr lang="zh-CN" altLang="en-US" sz="2400" b="1" dirty="0">
              <a:solidFill>
                <a:srgbClr val="9E8585"/>
              </a:solidFill>
              <a:latin typeface="楷体" charset="0"/>
              <a:ea typeface="楷体" charset="0"/>
              <a:cs typeface="楷体" charset="0"/>
            </a:endParaRPr>
          </a:p>
          <a:p>
            <a:pPr algn="ctr"/>
            <a:r>
              <a:rPr lang="en-US" altLang="zh-CN" sz="1200" b="1" dirty="0">
                <a:solidFill>
                  <a:srgbClr val="9E8585"/>
                </a:solidFill>
                <a:latin typeface="楷体" charset="0"/>
                <a:ea typeface="楷体" charset="0"/>
                <a:cs typeface="楷体" charset="0"/>
              </a:rPr>
              <a:t>Inverse Dynamics</a:t>
            </a:r>
            <a:r>
              <a:rPr lang="en-US" altLang="zh-CN" b="1" dirty="0">
                <a:solidFill>
                  <a:srgbClr val="9E8585"/>
                </a:solidFill>
                <a:latin typeface="楷体" charset="0"/>
                <a:ea typeface="楷体" charset="0"/>
                <a:cs typeface="楷体" charset="0"/>
              </a:rPr>
              <a:t> </a:t>
            </a:r>
            <a:endParaRPr lang="zh-CN" altLang="en-US" b="1" dirty="0">
              <a:solidFill>
                <a:srgbClr val="9E8585"/>
              </a:solidFill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02412" y="4410266"/>
            <a:ext cx="1884783" cy="749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7B68A1"/>
                </a:solidFill>
                <a:latin typeface="楷体" charset="0"/>
                <a:ea typeface="楷体" charset="0"/>
              </a:rPr>
              <a:t>状态嵌入</a:t>
            </a:r>
            <a:endParaRPr lang="zh-CN" altLang="en-US" sz="2400" b="1" dirty="0">
              <a:solidFill>
                <a:srgbClr val="7B68A1"/>
              </a:solidFill>
              <a:latin typeface="楷体" charset="0"/>
              <a:ea typeface="楷体" charset="0"/>
            </a:endParaRPr>
          </a:p>
          <a:p>
            <a:pPr algn="ctr"/>
            <a:r>
              <a:rPr lang="en-US" altLang="zh-CN" sz="1200" b="1" dirty="0">
                <a:solidFill>
                  <a:srgbClr val="7B68A1"/>
                </a:solidFill>
                <a:latin typeface="楷体" charset="0"/>
                <a:ea typeface="楷体" charset="0"/>
              </a:rPr>
              <a:t>State embedding</a:t>
            </a:r>
            <a:endParaRPr lang="zh-CN" altLang="en-US" sz="1200" b="1" dirty="0">
              <a:solidFill>
                <a:srgbClr val="7B68A1"/>
              </a:solidFill>
              <a:latin typeface="楷体" charset="0"/>
              <a:ea typeface="楷体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326039" y="2661389"/>
            <a:ext cx="1884783" cy="7495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9E8585"/>
                </a:solidFill>
                <a:latin typeface="楷体" charset="0"/>
                <a:ea typeface="楷体" charset="0"/>
              </a:rPr>
              <a:t>过滤不可控</a:t>
            </a:r>
            <a:endParaRPr lang="zh-CN" altLang="en-US" sz="2400" b="1" dirty="0">
              <a:solidFill>
                <a:srgbClr val="9E8585"/>
              </a:solidFill>
              <a:latin typeface="楷体" charset="0"/>
              <a:ea typeface="楷体" charset="0"/>
            </a:endParaRPr>
          </a:p>
          <a:p>
            <a:pPr algn="ctr"/>
            <a:r>
              <a:rPr lang="zh-CN" altLang="en-US" sz="2400" b="1" dirty="0">
                <a:solidFill>
                  <a:srgbClr val="9E8585"/>
                </a:solidFill>
                <a:latin typeface="楷体" charset="0"/>
                <a:ea typeface="楷体" charset="0"/>
              </a:rPr>
              <a:t>环境因素</a:t>
            </a:r>
            <a:endParaRPr lang="zh-CN" altLang="en-US" sz="2400" b="1" dirty="0">
              <a:solidFill>
                <a:srgbClr val="9E8585"/>
              </a:solidFill>
              <a:latin typeface="楷体" charset="0"/>
              <a:ea typeface="楷体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40" y="413466"/>
            <a:ext cx="1036530" cy="1029540"/>
          </a:xfrm>
          <a:prstGeom prst="rect">
            <a:avLst/>
          </a:prstGeom>
        </p:spPr>
      </p:pic>
      <p:sp>
        <p:nvSpPr>
          <p:cNvPr id="15" name="Rectangle 32"/>
          <p:cNvSpPr/>
          <p:nvPr/>
        </p:nvSpPr>
        <p:spPr>
          <a:xfrm>
            <a:off x="919548" y="1082173"/>
            <a:ext cx="10352903" cy="857760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zh-CN" altLang="en-US" sz="1600" dirty="0">
                <a:latin typeface="楷体" charset="0"/>
                <a:ea typeface="楷体" charset="0"/>
                <a:cs typeface="楷体" charset="0"/>
              </a:rPr>
              <a:t>      </a:t>
            </a:r>
            <a:r>
              <a:rPr lang="zh-CN" altLang="en-US" sz="2400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可控状态（</a:t>
            </a:r>
            <a:r>
              <a:rPr lang="en-US" altLang="zh-CN" sz="2400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Controllable State</a:t>
            </a:r>
            <a:r>
              <a:rPr lang="zh-CN" altLang="en-US" sz="2400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）：通过</a:t>
            </a:r>
            <a:r>
              <a:rPr lang="zh-CN" altLang="en-US" sz="2400" b="1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逆动力学模型</a:t>
            </a:r>
            <a:r>
              <a:rPr lang="zh-CN" altLang="en-US" sz="2400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提取</a:t>
            </a:r>
            <a:r>
              <a:rPr lang="zh-CN" altLang="en-US" sz="2400" b="1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状态嵌入</a:t>
            </a:r>
            <a:r>
              <a:rPr lang="zh-CN" altLang="en-US" sz="2400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，</a:t>
            </a:r>
            <a:r>
              <a:rPr lang="zh-CN" altLang="en-US" sz="2400" b="1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过滤不可控环境因素</a:t>
            </a:r>
            <a:r>
              <a:rPr lang="zh-CN" altLang="en-US" sz="2400" dirty="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，仅保留动作相关特征，避免环境噪声干扰。</a:t>
            </a:r>
            <a:endParaRPr lang="zh-CN" altLang="en-US" sz="240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4" grpId="0" animBg="1"/>
      <p:bldP spid="23" grpId="0"/>
      <p:bldP spid="6" grpId="0" animBg="1"/>
      <p:bldP spid="21" grpId="0"/>
      <p:bldP spid="24" grpId="0"/>
      <p:bldP spid="9" grpId="0" animBg="1"/>
      <p:bldP spid="20" grpId="0"/>
      <p:bldP spid="10" grpId="0" animBg="1"/>
      <p:bldP spid="25" grpId="0"/>
      <p:bldP spid="12" grpId="0" animBg="1"/>
      <p:bldP spid="26" grpId="0"/>
      <p:bldP spid="14" grpId="0" animBg="1"/>
      <p:bldP spid="22" grpId="0"/>
      <p:bldP spid="13" grpId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7932_4*l_h_i*1_1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SHADOW_SCHEMECOLOR_INDEX_BRIGHTNESS" val="-0.5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0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27932_4*l_h_x*1_3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USESOURCEFORMAT_APPLY" val="0"/>
</p:tagLst>
</file>

<file path=ppt/tags/tag11.xml><?xml version="1.0" encoding="utf-8"?>
<p:tagLst xmlns:p="http://schemas.openxmlformats.org/presentationml/2006/main">
  <p:tag name="KSO_WM_UNIT_SUBTYPE" val="a"/>
  <p:tag name="KSO_WM_UNIT_PRESET_TEXT" val="单击此处输入你的正文，思想的提炼为了最终演示发布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7932_4*l_h_f*1_3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7932_4*l_h_i*1_4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9"/>
  <p:tag name="KSO_WM_UNIT_FILL_TYPE" val="1"/>
  <p:tag name="KSO_WM_UNIT_SHADOW_SCHEMECOLOR_INDEX_BRIGHTNESS" val="-0.5"/>
  <p:tag name="KSO_WM_UNIT_SHADOW_SCHEMECOLOR_INDEX" val="9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27932_4*l_h_i*1_4_2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27932_4*l_h_i*1_4_3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4"/>
  <p:tag name="KSO_WM_UNIT_ID" val="diagram20227932_4*l_h_i*1_4_4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27932_4*l_h_x*1_4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USESOURCEFORMAT_APPLY" val="0"/>
</p:tagLst>
</file>

<file path=ppt/tags/tag17.xml><?xml version="1.0" encoding="utf-8"?>
<p:tagLst xmlns:p="http://schemas.openxmlformats.org/presentationml/2006/main">
  <p:tag name="KSO_WM_UNIT_SUBTYPE" val="a"/>
  <p:tag name="KSO_WM_UNIT_PRESET_TEXT" val="单击此处输入你的正文，思想的提炼为了最终演示发布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7932_4*l_h_f*1_4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7932_4*l_h_i*1_2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8"/>
  <p:tag name="KSO_WM_UNIT_FILL_TYPE" val="1"/>
  <p:tag name="KSO_WM_UNIT_SHADOW_SCHEMECOLOR_INDEX_BRIGHTNESS" val="-0.5"/>
  <p:tag name="KSO_WM_UNIT_SHADOW_SCHEMECOLOR_INDEX" val="8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7932_4*l_h_i*1_2_2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7932_4*l_h_i*1_1_2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27932_4*l_h_i*1_2_3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27932_4*l_h_i*1_2_4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SUBTYPE" val="a"/>
  <p:tag name="KSO_WM_UNIT_PRESET_TEXT" val="单击此处输入你的正文，思想的提炼为了最终演示发布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7932_4*l_h_f*1_2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27932_4*l_h_x*1_2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27932_3*i*1"/>
  <p:tag name="KSO_WM_TEMPLATE_CATEGORY" val="diagram"/>
  <p:tag name="KSO_WM_TEMPLATE_INDEX" val="20227932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27932_3*a*1"/>
  <p:tag name="KSO_WM_TEMPLATE_CATEGORY" val="diagram"/>
  <p:tag name="KSO_WM_TEMPLATE_INDEX" val="20227932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SUBTYPE" val="a"/>
  <p:tag name="KSO_WM_UNIT_PRESET_TEXT" val="单击此处输入你的正文，思想的提炼为了最终演示发布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7932_4*l_h_f*1_2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7932_3*l_h_i*1_1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7932_3*l_h_i*1_1_2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27932_3*l_h_i*1_1_3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27932_4*l_h_i*1_1_3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27932_3*l_h_i*1_1_4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27932_3*l_h_x*1_1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SUBTYPE" val="a"/>
  <p:tag name="KSO_WM_UNIT_PRESET_TEXT" val="单击此处输入你的正文，思想的提炼为了最终演示发布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7932_3*l_h_f*1_1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7932_3*l_h_i*1_3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27932_3*l_h_i*1_3_2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27932_3*l_h_i*1_3_3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27932_3*l_h_i*1_3_4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27932_3*l_h_x*1_3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输入你的正文，思想的提炼为了最终演示发布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7932_3*l_h_f*1_3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7932_3*l_h_i*1_2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27932_4*l_h_i*1_1_4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7932_3*l_h_i*1_2_2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27932_3*l_h_i*1_2_3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27932_3*l_h_i*1_2_4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SUBTYPE" val="a"/>
  <p:tag name="KSO_WM_UNIT_PRESET_TEXT" val="单击此处输入你的正文，思想的提炼为了最终演示发布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7932_3*l_h_f*1_2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27932_3*l_h_x*1_2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27932_3*i*1"/>
  <p:tag name="KSO_WM_TEMPLATE_CATEGORY" val="diagram"/>
  <p:tag name="KSO_WM_TEMPLATE_INDEX" val="20227932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27932_3*a*1"/>
  <p:tag name="KSO_WM_TEMPLATE_CATEGORY" val="diagram"/>
  <p:tag name="KSO_WM_TEMPLATE_INDEX" val="20227932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7932_3*l_h_i*1_1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7932_3*l_h_i*1_1_2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27932_3*l_h_i*1_1_3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27932_4*l_h_x*1_1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USESOURCEFORMAT_APPLY" val="0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27932_3*l_h_i*1_1_4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27932_3*l_h_x*1_1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SUBTYPE" val="a"/>
  <p:tag name="KSO_WM_UNIT_PRESET_TEXT" val="单击此处输入你的正文，思想的提炼为了最终演示发布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7932_3*l_h_f*1_1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7932_3*l_h_i*1_3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27932_3*l_h_i*1_3_2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27932_3*l_h_i*1_3_3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27932_3*l_h_i*1_3_4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27932_3*l_h_x*1_3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SUBTYPE" val="a"/>
  <p:tag name="KSO_WM_UNIT_PRESET_TEXT" val="单击此处输入你的正文，思想的提炼为了最终演示发布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7932_3*l_h_f*1_3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7932_3*l_h_i*1_2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7932_4*l_h_i*1_3_1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6"/>
  <p:tag name="KSO_WM_UNIT_FILL_TYPE" val="1"/>
  <p:tag name="KSO_WM_UNIT_SHADOW_SCHEMECOLOR_INDEX_BRIGHTNESS" val="-0.5"/>
  <p:tag name="KSO_WM_UNIT_SHADOW_SCHEMECOLOR_INDEX" val="6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7932_3*l_h_i*1_2_2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27932_3*l_h_i*1_2_3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27932_3*l_h_i*1_2_4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SUBTYPE" val="a"/>
  <p:tag name="KSO_WM_UNIT_PRESET_TEXT" val="单击此处输入你的正文，思想的提炼为了最终演示发布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7932_3*l_h_f*1_2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27932_3*l_h_x*1_2_1"/>
  <p:tag name="KSO_WM_TEMPLATE_CATEGORY" val="diagram"/>
  <p:tag name="KSO_WM_TEMPLATE_INDEX" val="20227932"/>
  <p:tag name="KSO_WM_UNIT_LAYERLEVEL" val="1_1_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27932_3*i*1"/>
  <p:tag name="KSO_WM_TEMPLATE_CATEGORY" val="diagram"/>
  <p:tag name="KSO_WM_TEMPLATE_INDEX" val="20227932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27932_3*a*1"/>
  <p:tag name="KSO_WM_TEMPLATE_CATEGORY" val="diagram"/>
  <p:tag name="KSO_WM_TEMPLATE_INDEX" val="20227932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1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1_2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</p:tagLst>
</file>

<file path=ppt/tags/tag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4_2*l_h_f*1_1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UNIT_TEXT_TYPE" val="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正文，文字是您思想的提炼，请尽量言简意赅的阐述观点，单击此处输入您的智能图形正文，文字是您思想的提炼，单击此处输入您的正文，文字是您思想的提炼"/>
  <p:tag name="KSO_WM_UNIT_TEXT_FILL_FORE_SCHEMECOLOR_INDEX" val="1"/>
  <p:tag name="KSO_WM_UNIT_TEXT_FILL_TYPE" val="1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1_1"/>
  <p:tag name="KSO_WM_UNIT_INDEX" val="1_1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27932_4*l_h_i*1_3_2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2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2_2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</p:tagLst>
</file>

<file path=ppt/tags/tag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4_2*l_h_f*1_2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UNIT_TEXT_TYPE" val="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智能图形项正文具体内容，文字是您思想的提炼，请尽量言简意赅的阐述观点。单击此处添加正文，文字是您思想的提炼，请言简意赅的阐述您的观点"/>
  <p:tag name="KSO_WM_UNIT_TEXT_FILL_FORE_SCHEMECOLOR_INDEX" val="1"/>
  <p:tag name="KSO_WM_UNIT_TEXT_FILL_TYPE" val="1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2_1"/>
  <p:tag name="KSO_WM_UNIT_INDEX" val="1_2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3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3_2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4_2*l_h_f*1_3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UNIT_TEXT_TYPE" val="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正文，文字是您思想的提炼，请尽量言简意赅的阐述观点，单击此处输入您的智能图形正文，文字是您思想的提炼，单击此处输入您的正文"/>
  <p:tag name="KSO_WM_UNIT_TEXT_FILL_FORE_SCHEMECOLOR_INDEX" val="1"/>
  <p:tag name="KSO_WM_UNIT_TEXT_FILL_TYPE" val="1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3_1"/>
  <p:tag name="KSO_WM_UNIT_INDEX" val="1_3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76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766_3*l_h_i*1_3_2"/>
  <p:tag name="KSO_WM_TEMPLATE_CATEGORY" val="diagram"/>
  <p:tag name="KSO_WM_TEMPLATE_INDEX" val="2023176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66_3*l_h_a*1_3_1"/>
  <p:tag name="KSO_WM_TEMPLATE_CATEGORY" val="diagram"/>
  <p:tag name="KSO_WM_TEMPLATE_INDEX" val="20231766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66_3*l_h_f*1_3_1"/>
  <p:tag name="KSO_WM_TEMPLATE_CATEGORY" val="diagram"/>
  <p:tag name="KSO_WM_TEMPLATE_INDEX" val="20231766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文本具体内容，简明扼要地阐述您的观点。单击此处添加文本具体内容，简明扼要地阐述您的观点。"/>
  <p:tag name="KSO_WM_UNIT_TEXT_FILL_FORE_SCHEMECOLOR_INDEX" val="1"/>
  <p:tag name="KSO_WM_UNIT_TEXT_FILL_TYPE" val="1"/>
</p:tagLst>
</file>

<file path=ppt/tags/tag79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766_3*l_h_i*1_2_2"/>
  <p:tag name="KSO_WM_TEMPLATE_CATEGORY" val="diagram"/>
  <p:tag name="KSO_WM_TEMPLATE_INDEX" val="2023176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27932_4*l_h_i*1_3_3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66_3*l_h_a*1_2_1"/>
  <p:tag name="KSO_WM_TEMPLATE_CATEGORY" val="diagram"/>
  <p:tag name="KSO_WM_TEMPLATE_INDEX" val="20231766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8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66_3*l_h_f*1_2_1"/>
  <p:tag name="KSO_WM_TEMPLATE_CATEGORY" val="diagram"/>
  <p:tag name="KSO_WM_TEMPLATE_INDEX" val="20231766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文本具体内容，简明扼要地阐述您的观点。单击此处添加文本具体内容，简明扼要地阐述您的观点。"/>
  <p:tag name="KSO_WM_UNIT_TEXT_FILL_FORE_SCHEMECOLOR_INDEX" val="1"/>
  <p:tag name="KSO_WM_UNIT_TEXT_FILL_TYPE" val="1"/>
</p:tagLst>
</file>

<file path=ppt/tags/tag82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766_3*l_h_i*1_4_2"/>
  <p:tag name="KSO_WM_TEMPLATE_CATEGORY" val="diagram"/>
  <p:tag name="KSO_WM_TEMPLATE_INDEX" val="2023176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766_3*l_h_a*1_4_1"/>
  <p:tag name="KSO_WM_TEMPLATE_CATEGORY" val="diagram"/>
  <p:tag name="KSO_WM_TEMPLATE_INDEX" val="20231766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66_3*l_h_f*1_4_1"/>
  <p:tag name="KSO_WM_TEMPLATE_CATEGORY" val="diagram"/>
  <p:tag name="KSO_WM_TEMPLATE_INDEX" val="20231766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文本具体内容，简明扼要地阐述您的观点。单击此处添加文本具体内容，简明扼要地阐述您的观点。"/>
  <p:tag name="KSO_WM_UNIT_TEXT_FILL_FORE_SCHEMECOLOR_INDEX" val="1"/>
  <p:tag name="KSO_WM_UNIT_TEXT_FILL_TYPE" val="1"/>
</p:tagLst>
</file>

<file path=ppt/tags/tag85.xml><?xml version="1.0" encoding="utf-8"?>
<p:tagLst xmlns:p="http://schemas.openxmlformats.org/presentationml/2006/main">
  <p:tag name="ISPRING_PRESENTATION_TITLE" val="简约2.5D毕业论文答辩PPT模板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27932_4*l_h_i*1_3_4"/>
  <p:tag name="KSO_WM_TEMPLATE_CATEGORY" val="diagram"/>
  <p:tag name="KSO_WM_TEMPLATE_INDEX" val="2022793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crgbClr r="0" g="0" b="0">
        <a:alpha val="100000"/>
      </a:scrgbClr>
    </a:dk1>
    <a:lt1>
      <a:scrgbClr r="100000" g="100000" b="100000">
        <a:alpha val="100000"/>
      </a:scrgbClr>
    </a:lt1>
    <a:dk2>
      <a:scrgbClr r="12549" g="10196" b="14117">
        <a:alpha val="100000"/>
      </a:scrgbClr>
    </a:dk2>
    <a:lt2>
      <a:scrgbClr r="100000" g="100000" b="100000">
        <a:alpha val="100000"/>
      </a:scrgbClr>
    </a:lt2>
    <a:accent1>
      <a:scrgbClr r="62745" g="43921" b="90588">
        <a:alpha val="100000"/>
      </a:scrgbClr>
    </a:accent1>
    <a:accent2>
      <a:scrgbClr r="83529" g="41176" b="78431">
        <a:alpha val="100000"/>
      </a:scrgbClr>
    </a:accent2>
    <a:accent3>
      <a:scrgbClr r="94117" g="41568" b="65098">
        <a:alpha val="100000"/>
      </a:scrgbClr>
    </a:accent3>
    <a:accent4>
      <a:scrgbClr r="98039" g="47058" b="54117">
        <a:alpha val="100000"/>
      </a:scrgbClr>
    </a:accent4>
    <a:accent5>
      <a:scrgbClr r="96078" g="55686" b="47450">
        <a:alpha val="100000"/>
      </a:scrgbClr>
    </a:accent5>
    <a:accent6>
      <a:scrgbClr r="90588" g="62745" b="43921">
        <a:alpha val="100000"/>
      </a:scrgbClr>
    </a:accent6>
    <a:hlink>
      <a:scrgbClr r="39607" g="54509" b="83529">
        <a:alpha val="100000"/>
      </a:scrgbClr>
    </a:hlink>
    <a:folHlink>
      <a:scrgbClr r="62352" g="41176" b="63921">
        <a:alpha val="100000"/>
      </a:scrgbClr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6964</Words>
  <Application>WPS Office WWO_wpscloud_20250409201303-77eb418d75</Application>
  <PresentationFormat>宽屏</PresentationFormat>
  <Paragraphs>517</Paragraphs>
  <Slides>25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Arial</vt:lpstr>
      <vt:lpstr>宋体</vt:lpstr>
      <vt:lpstr>Wingdings</vt:lpstr>
      <vt:lpstr>Times New Roman</vt:lpstr>
      <vt:lpstr>楷体</vt:lpstr>
      <vt:lpstr>汉仪楷体KW</vt:lpstr>
      <vt:lpstr>方正正黑简体</vt:lpstr>
      <vt:lpstr>思源黑体 CN Regular</vt:lpstr>
      <vt:lpstr>微软雅黑</vt:lpstr>
      <vt:lpstr>思源黑体 CN Regular</vt:lpstr>
      <vt:lpstr>Open Sans</vt:lpstr>
      <vt:lpstr>Cambria Math</vt:lpstr>
      <vt:lpstr>MS Mincho</vt:lpstr>
      <vt:lpstr>汉仪书宋二KW</vt:lpstr>
      <vt:lpstr>Kingsoft Confetti</vt:lpstr>
      <vt:lpstr>汉仪旗黑KW 55S</vt:lpstr>
      <vt:lpstr>Noto Sans Mono</vt:lpstr>
      <vt:lpstr>Kingsoft Math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简约2.5D毕业论文答辩PPT模板</dc:title>
  <dc:creator>User</dc:creator>
  <cp:lastModifiedBy>weboffice</cp:lastModifiedBy>
  <dcterms:created xsi:type="dcterms:W3CDTF">2025-04-16T06:17:12Z</dcterms:created>
  <dcterms:modified xsi:type="dcterms:W3CDTF">2025-04-16T06:17:12Z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94703B7C46B90ABB3A4AFB674D3CDA14_42</vt:lpwstr>
  </property>
  <property fmtid="{D5CDD505-2E9C-101B-9397-08002B2CF9AE}" pid="3" name="KSOProductBuildVer">
    <vt:lpwstr>2052-12.9.0.20767</vt:lpwstr>
  </property>
  <property fmtid="{D5CDD505-2E9C-101B-9397-08002B2CF9AE}" pid="4" name="e04242b7-d752-4081-b5b7-9aad2bb55b7e">
    <vt:lpwstr>{"isAdvancePlay":0,"isLoopPlay":0,"time":9999000,"userId":""}</vt:lpwstr>
  </property>
</Properties>
</file>